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6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58" r:id="rId3"/>
    <p:sldId id="259" r:id="rId4"/>
    <p:sldId id="264" r:id="rId5"/>
    <p:sldId id="260" r:id="rId6"/>
    <p:sldId id="263" r:id="rId7"/>
    <p:sldId id="268" r:id="rId8"/>
    <p:sldId id="267" r:id="rId9"/>
    <p:sldId id="271" r:id="rId10"/>
    <p:sldId id="266" r:id="rId11"/>
    <p:sldId id="272" r:id="rId12"/>
    <p:sldId id="277" r:id="rId13"/>
    <p:sldId id="261" r:id="rId14"/>
    <p:sldId id="269" r:id="rId15"/>
    <p:sldId id="276" r:id="rId16"/>
    <p:sldId id="275" r:id="rId17"/>
    <p:sldId id="270" r:id="rId18"/>
  </p:sldIdLst>
  <p:sldSz cx="9144000" cy="5143500" type="screen16x9"/>
  <p:notesSz cx="6797675" cy="9926638"/>
  <p:custDataLst>
    <p:custData r:id="rId1"/>
  </p:custData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>
          <p15:clr>
            <a:srgbClr val="A4A3A4"/>
          </p15:clr>
        </p15:guide>
        <p15:guide id="2" pos="49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52" d="100"/>
          <a:sy n="152" d="100"/>
        </p:scale>
        <p:origin x="426" y="132"/>
      </p:cViewPr>
      <p:guideLst>
        <p:guide orient="horz" pos="3026"/>
        <p:guide pos="49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29" Type="http://schemas.openxmlformats.org/officeDocument/2006/relationships/customXml" Target="../customXml/item6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28" Type="http://schemas.openxmlformats.org/officeDocument/2006/relationships/customXml" Target="../customXml/item5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Relationship Id="rId27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2D827-A616-48E5-A14F-F3136A4CDBDB}" type="datetimeFigureOut">
              <a:rPr lang="fi-FI" smtClean="0"/>
              <a:t>26.4.2023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69F2F-2AC7-4AFB-ADEA-F367B74B3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9298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A100C-F007-48AA-A9A2-9270AED36AD6}" type="datetimeFigureOut">
              <a:rPr lang="fi-FI" smtClean="0"/>
              <a:t>26.4.2023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C99AB-AC66-4087-9020-B34235B5C2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417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3779912" y="1383619"/>
            <a:ext cx="4896544" cy="131672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aseline="0">
                <a:latin typeface="Trebuchet MS" pitchFamily="34" charset="0"/>
              </a:defRPr>
            </a:lvl1pPr>
          </a:lstStyle>
          <a:p>
            <a:r>
              <a:rPr lang="fi-FI" dirty="0" smtClean="0"/>
              <a:t>HUOM! Tämä mallipohja on 16:9 suhteella. Jos tulostat esityksen valitse Tulosta-toiminnon Koko sivun diat –rivin vaihtoehdoista ”Sovita paperikokoon” </a:t>
            </a:r>
            <a:br>
              <a:rPr lang="fi-FI" dirty="0" smtClean="0"/>
            </a:br>
            <a:r>
              <a:rPr lang="fi-FI" dirty="0" smtClean="0"/>
              <a:t>Lisää otsikko napsauttamalla.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803595" y="2931790"/>
            <a:ext cx="4752528" cy="131445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51520" y="4767263"/>
            <a:ext cx="1403176" cy="273844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4FB1E76B-9B0C-4E2F-94A1-EBEB8BE0BAAC}" type="datetime1">
              <a:rPr lang="fi-FI" smtClean="0"/>
              <a:t>26.4.2023</a:t>
            </a:fld>
            <a:endParaRPr lang="fi-FI"/>
          </a:p>
        </p:txBody>
      </p:sp>
      <p:sp>
        <p:nvSpPr>
          <p:cNvPr id="5" name="Kuvan paikkamerkki 4"/>
          <p:cNvSpPr>
            <a:spLocks noGrp="1"/>
          </p:cNvSpPr>
          <p:nvPr>
            <p:ph type="pic" sz="quarter" idx="12"/>
          </p:nvPr>
        </p:nvSpPr>
        <p:spPr>
          <a:xfrm>
            <a:off x="250826" y="105300"/>
            <a:ext cx="3241675" cy="415885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4500"/>
            <a:ext cx="2951163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066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899592" y="1815666"/>
            <a:ext cx="7344816" cy="547502"/>
          </a:xfrm>
        </p:spPr>
        <p:txBody>
          <a:bodyPr anchor="b">
            <a:noAutofit/>
          </a:bodyPr>
          <a:lstStyle>
            <a:lvl1pPr algn="ctr">
              <a:defRPr sz="2800" b="1">
                <a:solidFill>
                  <a:srgbClr val="00A9C8"/>
                </a:solidFill>
                <a:latin typeface="Trebuchet MS" pitchFamily="34" charset="0"/>
              </a:defRPr>
            </a:lvl1pPr>
          </a:lstStyle>
          <a:p>
            <a:r>
              <a:rPr lang="fi-FI" dirty="0" smtClean="0"/>
              <a:t>Yhteydenottotiedot</a:t>
            </a:r>
            <a:endParaRPr lang="fi-FI" dirty="0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431" y="2499742"/>
            <a:ext cx="224313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19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engla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779912" y="1383619"/>
            <a:ext cx="4896544" cy="1316720"/>
          </a:xfrm>
        </p:spPr>
        <p:txBody>
          <a:bodyPr>
            <a:normAutofit/>
          </a:bodyPr>
          <a:lstStyle>
            <a:lvl1pPr algn="l">
              <a:defRPr sz="3800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779912" y="2914650"/>
            <a:ext cx="4752528" cy="131445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187624" y="4767263"/>
            <a:ext cx="1403176" cy="273844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4FB1E76B-9B0C-4E2F-94A1-EBEB8BE0BAAC}" type="datetime1">
              <a:rPr lang="fi-FI" smtClean="0"/>
              <a:t>26.4.2023</a:t>
            </a:fld>
            <a:endParaRPr lang="fi-FI"/>
          </a:p>
        </p:txBody>
      </p:sp>
      <p:sp>
        <p:nvSpPr>
          <p:cNvPr id="5" name="Kuvan paikkamerkki 4"/>
          <p:cNvSpPr>
            <a:spLocks noGrp="1"/>
          </p:cNvSpPr>
          <p:nvPr>
            <p:ph type="pic" sz="quarter" idx="12"/>
          </p:nvPr>
        </p:nvSpPr>
        <p:spPr>
          <a:xfrm>
            <a:off x="250826" y="105300"/>
            <a:ext cx="3241675" cy="415885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844" y="339502"/>
            <a:ext cx="21463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408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000"/>
            <a:ext cx="1442466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Trebuchet MS" pitchFamily="34" charset="0"/>
              </a:defRPr>
            </a:lvl1pPr>
            <a:lvl2pPr>
              <a:defRPr sz="2400">
                <a:latin typeface="Trebuchet MS" pitchFamily="34" charset="0"/>
              </a:defRPr>
            </a:lvl2pPr>
            <a:lvl3pPr>
              <a:defRPr sz="2000">
                <a:latin typeface="Trebuchet MS" pitchFamily="34" charset="0"/>
              </a:defRPr>
            </a:lvl3pPr>
            <a:lvl4pPr>
              <a:defRPr sz="1800">
                <a:latin typeface="Trebuchet MS" pitchFamily="34" charset="0"/>
              </a:defRPr>
            </a:lvl4pPr>
            <a:lvl5pPr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187624" y="4677984"/>
            <a:ext cx="936104" cy="273844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D5F3403C-A088-4A41-B510-26B530C80947}" type="datetime1">
              <a:rPr lang="fi-FI" smtClean="0"/>
              <a:t>26.4.2023</a:t>
            </a:fld>
            <a:endParaRPr lang="fi-FI" dirty="0"/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31990"/>
            <a:ext cx="9382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42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000"/>
            <a:ext cx="1442466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>
              <a:defRPr sz="2400">
                <a:latin typeface="Trebuchet MS" pitchFamily="34" charset="0"/>
              </a:defRPr>
            </a:lvl1pPr>
            <a:lvl2pPr>
              <a:defRPr sz="2000">
                <a:latin typeface="Trebuchet MS" pitchFamily="34" charset="0"/>
              </a:defRPr>
            </a:lvl2pPr>
            <a:lvl3pPr>
              <a:defRPr sz="1800">
                <a:latin typeface="Trebuchet MS" pitchFamily="34" charset="0"/>
              </a:defRPr>
            </a:lvl3pPr>
            <a:lvl4pPr>
              <a:defRPr sz="1600">
                <a:latin typeface="Trebuchet MS" pitchFamily="34" charset="0"/>
              </a:defRPr>
            </a:lvl4pPr>
            <a:lvl5pPr>
              <a:defRPr sz="1600">
                <a:latin typeface="Trebuchet M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>
            <a:normAutofit/>
          </a:bodyPr>
          <a:lstStyle>
            <a:lvl1pPr>
              <a:defRPr sz="2400">
                <a:latin typeface="Trebuchet MS" pitchFamily="34" charset="0"/>
              </a:defRPr>
            </a:lvl1pPr>
            <a:lvl2pPr>
              <a:defRPr sz="2000">
                <a:latin typeface="Trebuchet MS" pitchFamily="34" charset="0"/>
              </a:defRPr>
            </a:lvl2pPr>
            <a:lvl3pPr>
              <a:defRPr sz="1800">
                <a:latin typeface="Trebuchet MS" pitchFamily="34" charset="0"/>
              </a:defRPr>
            </a:lvl3pPr>
            <a:lvl4pPr>
              <a:defRPr sz="1600">
                <a:latin typeface="Trebuchet MS" pitchFamily="34" charset="0"/>
              </a:defRPr>
            </a:lvl4pPr>
            <a:lvl5pPr>
              <a:defRPr sz="1600">
                <a:latin typeface="Trebuchet M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1187624" y="4677984"/>
            <a:ext cx="1403176" cy="273844"/>
          </a:xfrm>
        </p:spPr>
        <p:txBody>
          <a:bodyPr/>
          <a:lstStyle/>
          <a:p>
            <a:fld id="{414A4EEF-7050-4EC1-8972-085DDC0D7C02}" type="datetime1">
              <a:rPr lang="fi-FI" smtClean="0"/>
              <a:t>26.4.2023</a:t>
            </a:fld>
            <a:endParaRPr lang="fi-FI"/>
          </a:p>
        </p:txBody>
      </p:sp>
      <p:pic>
        <p:nvPicPr>
          <p:cNvPr id="614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65675"/>
            <a:ext cx="9382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70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000"/>
            <a:ext cx="1442466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745592"/>
          </a:xfrm>
        </p:spPr>
        <p:txBody>
          <a:bodyPr>
            <a:normAutofit/>
          </a:bodyPr>
          <a:lstStyle>
            <a:lvl1pPr>
              <a:defRPr sz="3800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>
                <a:latin typeface="Trebuchet MS" pitchFamily="34" charset="0"/>
              </a:defRPr>
            </a:lvl1pPr>
            <a:lvl2pPr>
              <a:defRPr sz="1800">
                <a:latin typeface="Trebuchet MS" pitchFamily="34" charset="0"/>
              </a:defRPr>
            </a:lvl2pPr>
            <a:lvl3pPr>
              <a:defRPr sz="1600">
                <a:latin typeface="Trebuchet MS" pitchFamily="34" charset="0"/>
              </a:defRPr>
            </a:lvl3pPr>
            <a:lvl4pPr>
              <a:defRPr sz="1200">
                <a:latin typeface="Trebuchet MS" pitchFamily="34" charset="0"/>
              </a:defRPr>
            </a:lvl4pPr>
            <a:lvl5pPr>
              <a:defRPr sz="1200">
                <a:latin typeface="Trebuchet MS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005577"/>
            <a:ext cx="4041775" cy="62558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Trebuchet MS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1800">
                <a:latin typeface="Trebuchet MS" pitchFamily="34" charset="0"/>
              </a:defRPr>
            </a:lvl1pPr>
            <a:lvl2pPr>
              <a:defRPr sz="1600">
                <a:latin typeface="Trebuchet MS" pitchFamily="34" charset="0"/>
              </a:defRPr>
            </a:lvl2pPr>
            <a:lvl3pPr>
              <a:defRPr sz="1400">
                <a:latin typeface="Trebuchet MS" pitchFamily="34" charset="0"/>
              </a:defRPr>
            </a:lvl3pPr>
            <a:lvl4pPr>
              <a:defRPr sz="1200">
                <a:latin typeface="Trebuchet MS" pitchFamily="34" charset="0"/>
              </a:defRPr>
            </a:lvl4pPr>
            <a:lvl5pPr>
              <a:defRPr sz="1200">
                <a:latin typeface="Trebuchet MS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1187624" y="4677984"/>
            <a:ext cx="1403176" cy="273844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171754C1-A39C-4D80-8F0A-9DB5A429629C}" type="datetime1">
              <a:rPr lang="fi-FI" smtClean="0"/>
              <a:t>26.4.2023</a:t>
            </a:fld>
            <a:endParaRPr lang="fi-FI"/>
          </a:p>
        </p:txBody>
      </p:sp>
      <p:sp>
        <p:nvSpPr>
          <p:cNvPr id="12" name="Tekstin paikkamerkki 4"/>
          <p:cNvSpPr>
            <a:spLocks noGrp="1"/>
          </p:cNvSpPr>
          <p:nvPr>
            <p:ph type="body" sz="quarter" idx="12"/>
          </p:nvPr>
        </p:nvSpPr>
        <p:spPr>
          <a:xfrm>
            <a:off x="457653" y="989248"/>
            <a:ext cx="4041775" cy="62558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Trebuchet MS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55980"/>
            <a:ext cx="9382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90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000"/>
            <a:ext cx="1442466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187624" y="4677984"/>
            <a:ext cx="1403176" cy="273844"/>
          </a:xfrm>
        </p:spPr>
        <p:txBody>
          <a:bodyPr/>
          <a:lstStyle/>
          <a:p>
            <a:fld id="{B7AD8840-3DBC-4C71-9E88-A3193DD560A1}" type="datetime1">
              <a:rPr lang="fi-FI" smtClean="0"/>
              <a:t>26.4.2023</a:t>
            </a:fld>
            <a:endParaRPr lang="fi-FI"/>
          </a:p>
        </p:txBody>
      </p:sp>
      <p:pic>
        <p:nvPicPr>
          <p:cNvPr id="7171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21931"/>
            <a:ext cx="9382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18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000"/>
            <a:ext cx="1442466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400">
                <a:latin typeface="Trebuchet MS" pitchFamily="34" charset="0"/>
              </a:defRPr>
            </a:lvl1pPr>
            <a:lvl2pPr>
              <a:defRPr sz="2000">
                <a:latin typeface="Trebuchet MS" pitchFamily="34" charset="0"/>
              </a:defRPr>
            </a:lvl2pPr>
            <a:lvl3pPr>
              <a:defRPr sz="1800">
                <a:latin typeface="Trebuchet MS" pitchFamily="34" charset="0"/>
              </a:defRPr>
            </a:lvl3pPr>
            <a:lvl4pPr>
              <a:defRPr sz="1600">
                <a:latin typeface="Trebuchet MS" pitchFamily="34" charset="0"/>
              </a:defRPr>
            </a:lvl4pPr>
            <a:lvl5pPr>
              <a:defRPr sz="1600">
                <a:latin typeface="Trebuchet MS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2000">
                <a:latin typeface="Trebuchet MS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1187624" y="4677984"/>
            <a:ext cx="1403176" cy="273844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ADACF139-C1B5-4116-966C-E9F7C5177EE3}" type="datetime1">
              <a:rPr lang="fi-FI" smtClean="0"/>
              <a:t>26.4.2023</a:t>
            </a:fld>
            <a:endParaRPr lang="fi-FI"/>
          </a:p>
        </p:txBody>
      </p:sp>
      <p:pic>
        <p:nvPicPr>
          <p:cNvPr id="819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55980"/>
            <a:ext cx="9382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259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000"/>
            <a:ext cx="1442466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>
            <a:normAutofit/>
          </a:bodyPr>
          <a:lstStyle>
            <a:lvl1pPr algn="l">
              <a:defRPr sz="1800" b="1">
                <a:latin typeface="Trebuchet MS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>
                <a:latin typeface="Trebuchet MS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Trebuchet MS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1188000" y="4677984"/>
            <a:ext cx="1331168" cy="273844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4B51A60F-DF29-40F2-B01E-3109B5D089BA}" type="datetime1">
              <a:rPr lang="fi-FI" smtClean="0"/>
              <a:t>26.4.2023</a:t>
            </a:fld>
            <a:endParaRPr lang="fi-FI"/>
          </a:p>
        </p:txBody>
      </p:sp>
      <p:pic>
        <p:nvPicPr>
          <p:cNvPr id="921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75517"/>
            <a:ext cx="9382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972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2000"/>
            <a:ext cx="1442466" cy="12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1188000" y="4677984"/>
            <a:ext cx="1259160" cy="273844"/>
          </a:xfrm>
        </p:spPr>
        <p:txBody>
          <a:bodyPr/>
          <a:lstStyle/>
          <a:p>
            <a:fld id="{951C8D23-0FA8-4607-99FC-8181B65177ED}" type="datetime1">
              <a:rPr lang="fi-FI" smtClean="0"/>
              <a:t>26.4.2023</a:t>
            </a:fld>
            <a:endParaRPr lang="fi-FI"/>
          </a:p>
        </p:txBody>
      </p:sp>
      <p:pic>
        <p:nvPicPr>
          <p:cNvPr id="1024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83038"/>
            <a:ext cx="9445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17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187624" y="4767263"/>
            <a:ext cx="140317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7C57CE1B-760B-4721-9043-C687CDB67993}" type="datetime1">
              <a:rPr lang="fi-FI" smtClean="0"/>
              <a:t>26.4.2023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358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50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  <p:sldLayoutId id="2147483658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lkari.fi/bitstream/handle/10024/139297/URN_ISBN_978-952-343-464-6.pdf?sequence=1&amp;isAllowed=y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hyperlink" Target="https://www.julkari.fi/bitstream/handle/10024/134849/URN_ISBN_978-952-302-895-1.pdf?sequence=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lvira.fi/sosiaalihuolto/sosiaalihuollon-valvonta/omavalvonta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lex.fi/fi/laki/alkup/2022/20221149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689202" y="1779662"/>
            <a:ext cx="5275286" cy="1316720"/>
          </a:xfrm>
        </p:spPr>
        <p:txBody>
          <a:bodyPr/>
          <a:lstStyle/>
          <a:p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dirty="0"/>
              <a:t/>
            </a:r>
            <a:br>
              <a:rPr lang="fi-FI" sz="1400" dirty="0"/>
            </a:b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2000" b="1" dirty="0" smtClean="0">
                <a:solidFill>
                  <a:schemeClr val="accent5">
                    <a:lumMod val="75000"/>
                  </a:schemeClr>
                </a:solidFill>
              </a:rPr>
              <a:t>Infektioiden </a:t>
            </a:r>
            <a:r>
              <a:rPr lang="fi-FI" sz="2000" b="1" dirty="0">
                <a:solidFill>
                  <a:schemeClr val="accent5">
                    <a:lumMod val="75000"/>
                  </a:schemeClr>
                </a:solidFill>
              </a:rPr>
              <a:t>torjunnan </a:t>
            </a:r>
            <a:r>
              <a:rPr lang="fi-FI" sz="2000" b="1" dirty="0" smtClean="0">
                <a:solidFill>
                  <a:schemeClr val="accent5">
                    <a:lumMod val="75000"/>
                  </a:schemeClr>
                </a:solidFill>
              </a:rPr>
              <a:t>omavalvonta</a:t>
            </a: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dirty="0" smtClean="0"/>
              <a:t/>
            </a:r>
            <a:br>
              <a:rPr lang="fi-FI" sz="1400" dirty="0" smtClean="0"/>
            </a:br>
            <a:r>
              <a:rPr lang="fi-FI" sz="1400" b="1" dirty="0" smtClean="0"/>
              <a:t>Pitkäaikaislaitosten </a:t>
            </a:r>
            <a:r>
              <a:rPr lang="fi-FI" sz="1400" b="1" dirty="0"/>
              <a:t>infektioyhdyshenkilöiden </a:t>
            </a:r>
            <a:r>
              <a:rPr lang="fi-FI" sz="1400" b="1" dirty="0" smtClean="0"/>
              <a:t>koulutuspäivä</a:t>
            </a:r>
            <a:br>
              <a:rPr lang="fi-FI" sz="1400" b="1" dirty="0" smtClean="0"/>
            </a:br>
            <a:r>
              <a:rPr lang="fi-FI" sz="1400" dirty="0"/>
              <a:t>Ke </a:t>
            </a:r>
            <a:r>
              <a:rPr lang="fi-FI" sz="1400" dirty="0" smtClean="0"/>
              <a:t>26.4.2023 klo </a:t>
            </a:r>
            <a:r>
              <a:rPr lang="fi-FI" sz="1400" dirty="0"/>
              <a:t>8.30 - </a:t>
            </a:r>
            <a:r>
              <a:rPr lang="fi-FI" sz="1400" dirty="0" smtClean="0"/>
              <a:t>15.30 OYS </a:t>
            </a:r>
            <a:r>
              <a:rPr lang="fi-FI" sz="1400" dirty="0"/>
              <a:t>luentosali 10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761210" y="3291830"/>
            <a:ext cx="4752528" cy="1314450"/>
          </a:xfrm>
        </p:spPr>
        <p:txBody>
          <a:bodyPr>
            <a:normAutofit/>
          </a:bodyPr>
          <a:lstStyle/>
          <a:p>
            <a:r>
              <a:rPr lang="fi-FI" sz="1700" dirty="0">
                <a:solidFill>
                  <a:schemeClr val="accent5">
                    <a:lumMod val="75000"/>
                  </a:schemeClr>
                </a:solidFill>
              </a:rPr>
              <a:t>Hygieniahoitajat</a:t>
            </a:r>
          </a:p>
          <a:p>
            <a:r>
              <a:rPr lang="fi-FI" sz="1700" dirty="0">
                <a:solidFill>
                  <a:schemeClr val="accent5">
                    <a:lumMod val="75000"/>
                  </a:schemeClr>
                </a:solidFill>
              </a:rPr>
              <a:t>Infektioyksikkö OYS </a:t>
            </a:r>
          </a:p>
          <a:p>
            <a:r>
              <a:rPr lang="fi-FI" sz="1700" dirty="0">
                <a:solidFill>
                  <a:schemeClr val="accent5">
                    <a:lumMod val="75000"/>
                  </a:schemeClr>
                </a:solidFill>
              </a:rPr>
              <a:t>Sirpa Ukkola ja Raija Järvinen</a:t>
            </a:r>
          </a:p>
          <a:p>
            <a:endParaRPr lang="fi-FI" dirty="0"/>
          </a:p>
        </p:txBody>
      </p:sp>
      <p:pic>
        <p:nvPicPr>
          <p:cNvPr id="5" name="Kuvan paikkamerkki 4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1031" r="11031"/>
          <a:stretch>
            <a:fillRect/>
          </a:stretch>
        </p:blipFill>
        <p:spPr>
          <a:xfrm>
            <a:off x="251520" y="483518"/>
            <a:ext cx="3325699" cy="4266650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251520" y="4803998"/>
            <a:ext cx="10647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Trebuchet MS" pitchFamily="34" charset="0"/>
              </a:rPr>
              <a:t>Kuva: </a:t>
            </a:r>
            <a:r>
              <a:rPr lang="fi-FI" sz="1100" dirty="0" err="1" smtClean="0">
                <a:latin typeface="Trebuchet MS" pitchFamily="34" charset="0"/>
              </a:rPr>
              <a:t>Pixabay</a:t>
            </a:r>
            <a:endParaRPr lang="fi-FI" sz="11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Infektioiden torjunnan runkoa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Muun henkilökunnan osaaminen</a:t>
            </a:r>
          </a:p>
          <a:p>
            <a:pPr lvl="1"/>
            <a:r>
              <a:rPr lang="fi-FI" dirty="0"/>
              <a:t>Perehdytys: tavanomaiset varotoimet ja </a:t>
            </a:r>
            <a:r>
              <a:rPr lang="fi-FI" dirty="0" smtClean="0"/>
              <a:t>rokotukset</a:t>
            </a:r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19379"/>
              </p:ext>
            </p:extLst>
          </p:nvPr>
        </p:nvGraphicFramePr>
        <p:xfrm>
          <a:off x="1259631" y="2931790"/>
          <a:ext cx="6729731" cy="1296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1081">
                  <a:extLst>
                    <a:ext uri="{9D8B030D-6E8A-4147-A177-3AD203B41FA5}">
                      <a16:colId xmlns:a16="http://schemas.microsoft.com/office/drawing/2014/main" val="3645251989"/>
                    </a:ext>
                  </a:extLst>
                </a:gridCol>
                <a:gridCol w="1130940">
                  <a:extLst>
                    <a:ext uri="{9D8B030D-6E8A-4147-A177-3AD203B41FA5}">
                      <a16:colId xmlns:a16="http://schemas.microsoft.com/office/drawing/2014/main" val="1743662012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3137149097"/>
                    </a:ext>
                  </a:extLst>
                </a:gridCol>
                <a:gridCol w="1076935">
                  <a:extLst>
                    <a:ext uri="{9D8B030D-6E8A-4147-A177-3AD203B41FA5}">
                      <a16:colId xmlns:a16="http://schemas.microsoft.com/office/drawing/2014/main" val="16358867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Yksikössä on systemaattinen infektioiden torjunnan perehdytys</a:t>
                      </a:r>
                      <a:endParaRPr lang="fi-F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54 (54,5%)</a:t>
                      </a:r>
                      <a:endParaRPr lang="fi-F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70 (59,8%)</a:t>
                      </a:r>
                      <a:endParaRPr lang="fi-F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58 (65,9%)</a:t>
                      </a:r>
                      <a:endParaRPr lang="fi-F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757831"/>
                  </a:ext>
                </a:extLst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119184"/>
              </p:ext>
            </p:extLst>
          </p:nvPr>
        </p:nvGraphicFramePr>
        <p:xfrm>
          <a:off x="4629776" y="2514838"/>
          <a:ext cx="3364865" cy="432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7323">
                  <a:extLst>
                    <a:ext uri="{9D8B030D-6E8A-4147-A177-3AD203B41FA5}">
                      <a16:colId xmlns:a16="http://schemas.microsoft.com/office/drawing/2014/main" val="2125707808"/>
                    </a:ext>
                  </a:extLst>
                </a:gridCol>
                <a:gridCol w="1103740">
                  <a:extLst>
                    <a:ext uri="{9D8B030D-6E8A-4147-A177-3AD203B41FA5}">
                      <a16:colId xmlns:a16="http://schemas.microsoft.com/office/drawing/2014/main" val="74297440"/>
                    </a:ext>
                  </a:extLst>
                </a:gridCol>
                <a:gridCol w="1083802">
                  <a:extLst>
                    <a:ext uri="{9D8B030D-6E8A-4147-A177-3AD203B41FA5}">
                      <a16:colId xmlns:a16="http://schemas.microsoft.com/office/drawing/2014/main" val="357956058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639422"/>
                  </a:ext>
                </a:extLst>
              </a:tr>
            </a:tbl>
          </a:graphicData>
        </a:graphic>
      </p:graphicFrame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4412774"/>
            <a:ext cx="4176122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Infektioiden torjunnan runkoa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i-FI" dirty="0" smtClean="0"/>
          </a:p>
          <a:p>
            <a:pPr lvl="1"/>
            <a:r>
              <a:rPr lang="fi-FI" dirty="0" smtClean="0"/>
              <a:t>Nimetään </a:t>
            </a:r>
            <a:r>
              <a:rPr lang="fi-FI" dirty="0"/>
              <a:t>se hyvinvointialue, jonka ohjeita </a:t>
            </a:r>
            <a:r>
              <a:rPr lang="fi-FI" dirty="0" smtClean="0"/>
              <a:t>noudatetaan</a:t>
            </a:r>
          </a:p>
          <a:p>
            <a:pPr lvl="1"/>
            <a:r>
              <a:rPr lang="fi-FI" dirty="0" smtClean="0"/>
              <a:t>Omavalvontasuunnitelmaan esim. linkit infektioiden torjunnan ohjeisiin</a:t>
            </a:r>
          </a:p>
          <a:p>
            <a:pPr lvl="1"/>
            <a:r>
              <a:rPr lang="fi-FI" smtClean="0"/>
              <a:t>Ohjeet toimivat </a:t>
            </a:r>
            <a:r>
              <a:rPr lang="fi-FI" dirty="0" smtClean="0"/>
              <a:t>omavalvontasuunnitelman apuvälineenä sekä koulutusmateriaalina</a:t>
            </a: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70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23478"/>
            <a:ext cx="8229600" cy="857250"/>
          </a:xfrm>
        </p:spPr>
        <p:txBody>
          <a:bodyPr>
            <a:normAutofit/>
          </a:bodyPr>
          <a:lstStyle/>
          <a:p>
            <a:r>
              <a:rPr lang="fi-FI" dirty="0" smtClean="0"/>
              <a:t>Infektioiden torjunnan runkoa</a:t>
            </a:r>
            <a:endParaRPr lang="fi-FI" sz="2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059582"/>
            <a:ext cx="8229600" cy="3562392"/>
          </a:xfrm>
        </p:spPr>
        <p:txBody>
          <a:bodyPr>
            <a:normAutofit/>
          </a:bodyPr>
          <a:lstStyle/>
          <a:p>
            <a:r>
              <a:rPr lang="fi-FI" dirty="0" smtClean="0"/>
              <a:t>Käsihygienia --- käsihuuhteen käytön seuranta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88000"/>
              </p:ext>
            </p:extLst>
          </p:nvPr>
        </p:nvGraphicFramePr>
        <p:xfrm>
          <a:off x="899592" y="1842916"/>
          <a:ext cx="6729731" cy="2392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1081">
                  <a:extLst>
                    <a:ext uri="{9D8B030D-6E8A-4147-A177-3AD203B41FA5}">
                      <a16:colId xmlns:a16="http://schemas.microsoft.com/office/drawing/2014/main" val="4119502211"/>
                    </a:ext>
                  </a:extLst>
                </a:gridCol>
                <a:gridCol w="1130940">
                  <a:extLst>
                    <a:ext uri="{9D8B030D-6E8A-4147-A177-3AD203B41FA5}">
                      <a16:colId xmlns:a16="http://schemas.microsoft.com/office/drawing/2014/main" val="3049538754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935580324"/>
                    </a:ext>
                  </a:extLst>
                </a:gridCol>
                <a:gridCol w="1076935">
                  <a:extLst>
                    <a:ext uri="{9D8B030D-6E8A-4147-A177-3AD203B41FA5}">
                      <a16:colId xmlns:a16="http://schemas.microsoft.com/office/drawing/2014/main" val="36127796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Infektioiden torjunta toimintayksikössä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fi-FI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fi-FI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fi-FI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960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Käsihuuhdekulutus tiedossa edelliseltä vuodelta (%)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21 (21,2%)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22 (18,8%)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17 (19,3%)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5721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Käsihuuhdekulutus l/100hp, ka (vaihteluväli)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bg1"/>
                          </a:solidFill>
                          <a:effectLst/>
                        </a:rPr>
                        <a:t>Tavoitetaso  käsihuuhdekulutukselle pitkäaikaisyksiköissä on 3-5l/100hp. Käsihuuhdekulutukseen vaikuttaa asukkaiden hoitoisuus.</a:t>
                      </a:r>
                      <a:endParaRPr lang="fi-FI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1,8 (0,1-3,6)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1,2 (0,4-3,1)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1,8 (0,6-5,4)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855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Käsihuuhdekulutuksia käsitellään vuosittain 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Käsihuuhdekulutuksia ei lasketa lainkaan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17 (19,3%)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b="1" dirty="0">
                          <a:solidFill>
                            <a:schemeClr val="tx1"/>
                          </a:solidFill>
                          <a:effectLst/>
                        </a:rPr>
                        <a:t>14 (15,9%)</a:t>
                      </a:r>
                      <a:endParaRPr lang="fi-FI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8128067"/>
                  </a:ext>
                </a:extLst>
              </a:tr>
            </a:tbl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3432913" y="4885613"/>
            <a:ext cx="41764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 smtClean="0">
                <a:latin typeface="Trebuchet MS" pitchFamily="34" charset="0"/>
              </a:rPr>
              <a:t>Lähde: Pitkäaikaiskyselyjen tuloksia 2018- /Infektioyksikkö, </a:t>
            </a:r>
            <a:r>
              <a:rPr lang="fi-FI" sz="1050" dirty="0" err="1" smtClean="0">
                <a:latin typeface="Trebuchet MS" pitchFamily="34" charset="0"/>
              </a:rPr>
              <a:t>Oys</a:t>
            </a:r>
            <a:endParaRPr lang="fi-FI" sz="1050" dirty="0">
              <a:latin typeface="Trebuchet MS" pitchFamily="34" charset="0"/>
            </a:endParaRPr>
          </a:p>
        </p:txBody>
      </p:sp>
      <p:graphicFrame>
        <p:nvGraphicFramePr>
          <p:cNvPr id="8" name="Taulukk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80541"/>
              </p:ext>
            </p:extLst>
          </p:nvPr>
        </p:nvGraphicFramePr>
        <p:xfrm>
          <a:off x="899593" y="4235088"/>
          <a:ext cx="6729730" cy="620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1080">
                  <a:extLst>
                    <a:ext uri="{9D8B030D-6E8A-4147-A177-3AD203B41FA5}">
                      <a16:colId xmlns:a16="http://schemas.microsoft.com/office/drawing/2014/main" val="2977638008"/>
                    </a:ext>
                  </a:extLst>
                </a:gridCol>
                <a:gridCol w="1130940">
                  <a:extLst>
                    <a:ext uri="{9D8B030D-6E8A-4147-A177-3AD203B41FA5}">
                      <a16:colId xmlns:a16="http://schemas.microsoft.com/office/drawing/2014/main" val="182934073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90297514"/>
                    </a:ext>
                  </a:extLst>
                </a:gridCol>
                <a:gridCol w="1076935">
                  <a:extLst>
                    <a:ext uri="{9D8B030D-6E8A-4147-A177-3AD203B41FA5}">
                      <a16:colId xmlns:a16="http://schemas.microsoft.com/office/drawing/2014/main" val="2058623287"/>
                    </a:ext>
                  </a:extLst>
                </a:gridCol>
              </a:tblGrid>
              <a:tr h="620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Käsihygieniaopetus on sisällytetty uuden työntekijän perehdytysohjelmaan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78 (88,6%)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1470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8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5885" y="47127"/>
            <a:ext cx="8229600" cy="857250"/>
          </a:xfrm>
        </p:spPr>
        <p:txBody>
          <a:bodyPr/>
          <a:lstStyle/>
          <a:p>
            <a:r>
              <a:rPr lang="fi-FI" dirty="0" smtClean="0"/>
              <a:t>Infektioiden torjunnan runkoa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3528" y="771550"/>
            <a:ext cx="8387033" cy="3365661"/>
          </a:xfrm>
        </p:spPr>
        <p:txBody>
          <a:bodyPr>
            <a:normAutofit fontScale="92500"/>
          </a:bodyPr>
          <a:lstStyle/>
          <a:p>
            <a:r>
              <a:rPr lang="fi-FI" dirty="0"/>
              <a:t>Hoitoympäristön puhtaanapito</a:t>
            </a:r>
          </a:p>
          <a:p>
            <a:pPr lvl="1"/>
            <a:r>
              <a:rPr lang="fi-FI" dirty="0"/>
              <a:t>Siivoussuunnitelma</a:t>
            </a:r>
          </a:p>
          <a:p>
            <a:pPr lvl="1"/>
            <a:r>
              <a:rPr lang="fi-FI" dirty="0"/>
              <a:t>Välinehuollon toteutumisen suunnitelma</a:t>
            </a:r>
          </a:p>
          <a:p>
            <a:r>
              <a:rPr lang="fi-FI" dirty="0"/>
              <a:t>Epidemioiden tunnistaminen</a:t>
            </a:r>
          </a:p>
          <a:p>
            <a:r>
              <a:rPr lang="fi-FI" dirty="0"/>
              <a:t>Moniresistenttien mikrobien kantajien tunnistaminen ja tähän liittyvien ohjeiden noudattaminen</a:t>
            </a:r>
          </a:p>
          <a:p>
            <a:r>
              <a:rPr lang="fi-FI" dirty="0"/>
              <a:t>Hoitoon liittyvien infektioiden </a:t>
            </a:r>
            <a:r>
              <a:rPr lang="fi-FI" dirty="0" smtClean="0"/>
              <a:t>seuranta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814999"/>
              </p:ext>
            </p:extLst>
          </p:nvPr>
        </p:nvGraphicFramePr>
        <p:xfrm>
          <a:off x="899592" y="4299942"/>
          <a:ext cx="6873747" cy="635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1029354825"/>
                    </a:ext>
                  </a:extLst>
                </a:gridCol>
                <a:gridCol w="1244630">
                  <a:extLst>
                    <a:ext uri="{9D8B030D-6E8A-4147-A177-3AD203B41FA5}">
                      <a16:colId xmlns:a16="http://schemas.microsoft.com/office/drawing/2014/main" val="3596684503"/>
                    </a:ext>
                  </a:extLst>
                </a:gridCol>
                <a:gridCol w="1144760">
                  <a:extLst>
                    <a:ext uri="{9D8B030D-6E8A-4147-A177-3AD203B41FA5}">
                      <a16:colId xmlns:a16="http://schemas.microsoft.com/office/drawing/2014/main" val="3710278209"/>
                    </a:ext>
                  </a:extLst>
                </a:gridCol>
                <a:gridCol w="1099981">
                  <a:extLst>
                    <a:ext uri="{9D8B030D-6E8A-4147-A177-3AD203B41FA5}">
                      <a16:colId xmlns:a16="http://schemas.microsoft.com/office/drawing/2014/main" val="2059888216"/>
                    </a:ext>
                  </a:extLst>
                </a:gridCol>
              </a:tblGrid>
              <a:tr h="635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b="1" dirty="0">
                          <a:solidFill>
                            <a:schemeClr val="tx1"/>
                          </a:solidFill>
                          <a:effectLst/>
                        </a:rPr>
                        <a:t>Toimintayksikössä seurataan säännöllisesti hoitoon liittyviä infektioita</a:t>
                      </a:r>
                      <a:endParaRPr lang="fi-F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b="1" dirty="0">
                          <a:solidFill>
                            <a:schemeClr val="tx1"/>
                          </a:solidFill>
                          <a:effectLst/>
                        </a:rPr>
                        <a:t>57 (57,6%)</a:t>
                      </a:r>
                      <a:endParaRPr lang="fi-F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b="1" dirty="0">
                          <a:solidFill>
                            <a:schemeClr val="tx1"/>
                          </a:solidFill>
                          <a:effectLst/>
                        </a:rPr>
                        <a:t>67 (57,3%)</a:t>
                      </a:r>
                      <a:endParaRPr lang="fi-F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b="1" dirty="0">
                          <a:solidFill>
                            <a:schemeClr val="tx1"/>
                          </a:solidFill>
                          <a:effectLst/>
                        </a:rPr>
                        <a:t>58 (65,9%)</a:t>
                      </a:r>
                      <a:endParaRPr lang="fi-FI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723490"/>
                  </a:ext>
                </a:extLst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157285"/>
              </p:ext>
            </p:extLst>
          </p:nvPr>
        </p:nvGraphicFramePr>
        <p:xfrm>
          <a:off x="4293723" y="3974480"/>
          <a:ext cx="3479615" cy="325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9483">
                  <a:extLst>
                    <a:ext uri="{9D8B030D-6E8A-4147-A177-3AD203B41FA5}">
                      <a16:colId xmlns:a16="http://schemas.microsoft.com/office/drawing/2014/main" val="2125707808"/>
                    </a:ext>
                  </a:extLst>
                </a:gridCol>
                <a:gridCol w="1166456">
                  <a:extLst>
                    <a:ext uri="{9D8B030D-6E8A-4147-A177-3AD203B41FA5}">
                      <a16:colId xmlns:a16="http://schemas.microsoft.com/office/drawing/2014/main" val="74297440"/>
                    </a:ext>
                  </a:extLst>
                </a:gridCol>
                <a:gridCol w="1083676">
                  <a:extLst>
                    <a:ext uri="{9D8B030D-6E8A-4147-A177-3AD203B41FA5}">
                      <a16:colId xmlns:a16="http://schemas.microsoft.com/office/drawing/2014/main" val="3579560586"/>
                    </a:ext>
                  </a:extLst>
                </a:gridCol>
              </a:tblGrid>
              <a:tr h="325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639422"/>
                  </a:ext>
                </a:extLst>
              </a:tr>
            </a:tbl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3923928" y="4935697"/>
            <a:ext cx="41764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 smtClean="0">
                <a:latin typeface="Trebuchet MS" pitchFamily="34" charset="0"/>
              </a:rPr>
              <a:t>Lähde: Pitkäaikaiskyselyjen tuloksia 2018- /Infektioyksikkö, </a:t>
            </a:r>
            <a:r>
              <a:rPr lang="fi-FI" sz="1050" dirty="0" err="1" smtClean="0">
                <a:latin typeface="Trebuchet MS" pitchFamily="34" charset="0"/>
              </a:rPr>
              <a:t>Oys</a:t>
            </a:r>
            <a:endParaRPr lang="fi-FI" sz="105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6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b="1" dirty="0" smtClean="0"/>
              <a:t>Miten infektioasiantuntijat voivat mahdollistaa omavalvontasuunnitelmaan kirjattuja asioita?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36373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217631"/>
              </p:ext>
            </p:extLst>
          </p:nvPr>
        </p:nvGraphicFramePr>
        <p:xfrm>
          <a:off x="35496" y="16272"/>
          <a:ext cx="9073008" cy="503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163627454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4242279366"/>
                    </a:ext>
                  </a:extLst>
                </a:gridCol>
              </a:tblGrid>
              <a:tr h="420116"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Omavalvontasuunnitelman kirjaus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Esimerkkejä infektioasiantuntijan tuesta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608952"/>
                  </a:ext>
                </a:extLst>
              </a:tr>
              <a:tr h="139309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Toimintayksikkö</a:t>
                      </a:r>
                      <a:r>
                        <a:rPr lang="fi-FI" sz="1400" baseline="0" dirty="0" smtClean="0"/>
                        <a:t> sovittaa infektioidentorjunnan toimet hyvinvointialueen ohjeisiin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smtClean="0"/>
                        <a:t>Ohjeet saatavilla julkisilla verkkosivuilla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smtClean="0"/>
                        <a:t>Mahdollisuus nopeaan konsultaatioon (yhteystiedot saatavilla)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smtClean="0"/>
                        <a:t>Säännölliset alueelliset tiedotteet, esimerkiksi, jos ohjeita on päivitetty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762941"/>
                  </a:ext>
                </a:extLst>
              </a:tr>
              <a:tr h="959686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Infektioyhdyshenkilön</a:t>
                      </a:r>
                      <a:r>
                        <a:rPr lang="fi-FI" sz="1400" baseline="0" dirty="0" smtClean="0"/>
                        <a:t> nimeäminen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smtClean="0"/>
                        <a:t>Tuki yhdyshenkilötoiminnalle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smtClean="0"/>
                        <a:t>Alueelliset koulutustilaisuudet, joista valmis materiaali yhdyshenkilön käyttöön toimintayksikön osastotunneilla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881060"/>
                  </a:ext>
                </a:extLst>
              </a:tr>
              <a:tr h="32533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Koko henkilöstön osaamisen varmistaminen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>
                          <a:solidFill>
                            <a:schemeClr val="tx1"/>
                          </a:solidFill>
                        </a:rPr>
                        <a:t>Kansallisesti yhtenäinen koulutusmateriaali (THL)</a:t>
                      </a:r>
                      <a:endParaRPr lang="fi-FI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350173"/>
                  </a:ext>
                </a:extLst>
              </a:tr>
              <a:tr h="32533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Käsihygienia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Infektioyhdyshenkilön ja esihenkilön kouluttaminen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22408"/>
                  </a:ext>
                </a:extLst>
              </a:tr>
              <a:tr h="1609796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Hoitoon liittyvät infektiot ja mikrobilääkeresistenssi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dirty="0" smtClean="0"/>
                        <a:t>Mahdollisuus</a:t>
                      </a:r>
                      <a:r>
                        <a:rPr lang="fi-FI" sz="1400" baseline="0" dirty="0" smtClean="0"/>
                        <a:t> nopeaan konsultaatioon (yhteystiedot saatavilla)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aseline="0" dirty="0" smtClean="0"/>
                        <a:t>Kouluttaminen epidemioiden ja yleisimpien hoitoon liittyvien infektioiden tunnistamiseen, ehkäisyyn ja raportoimiseen.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aseline="0" dirty="0" smtClean="0"/>
                        <a:t>Kouluttaminen vakavien yksittäisten infektioiden tunnistamiseen ja raportoimiseen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272931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395536" y="458797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smtClean="0">
                <a:latin typeface="Trebuchet MS" pitchFamily="34" charset="0"/>
              </a:rPr>
              <a:t>Lähde: Jaana-Marija Lehtinen. Infektioidentorjunta omavalvontasuunnitelmassa - Sosiaalihuollon laitos- ja asumispalvelut. Infektioidentorjunta lehti. Numero 2/2023</a:t>
            </a:r>
            <a:endParaRPr lang="fi-FI" sz="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THL:n</a:t>
            </a:r>
            <a:r>
              <a:rPr lang="fi-FI" dirty="0"/>
              <a:t> julkaisuja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2"/>
          <a:srcRect l="12738" t="23004" r="15399" b="21582"/>
          <a:stretch/>
        </p:blipFill>
        <p:spPr>
          <a:xfrm>
            <a:off x="611560" y="1063229"/>
            <a:ext cx="1944217" cy="2808312"/>
          </a:xfrm>
          <a:prstGeom prst="rect">
            <a:avLst/>
          </a:prstGeom>
        </p:spPr>
      </p:pic>
      <p:sp>
        <p:nvSpPr>
          <p:cNvPr id="5" name="Suorakulmio 4"/>
          <p:cNvSpPr/>
          <p:nvPr/>
        </p:nvSpPr>
        <p:spPr>
          <a:xfrm>
            <a:off x="182708" y="3978511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>
                <a:hlinkClick r:id="rId3"/>
              </a:rPr>
              <a:t>https://</a:t>
            </a:r>
            <a:r>
              <a:rPr lang="fi-FI" dirty="0" smtClean="0">
                <a:hlinkClick r:id="rId3"/>
              </a:rPr>
              <a:t>www.julkari.fi/bitstream/handle/10024/139297/URN_ISBN_978-952-343-464-6.pdf?sequence=1&amp;isAllowed=y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6" name="Suorakulmio 5"/>
          <p:cNvSpPr/>
          <p:nvPr/>
        </p:nvSpPr>
        <p:spPr>
          <a:xfrm>
            <a:off x="4724296" y="3387309"/>
            <a:ext cx="42769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>
                <a:hlinkClick r:id="rId4"/>
              </a:rPr>
              <a:t>https://</a:t>
            </a:r>
            <a:r>
              <a:rPr lang="fi-FI" dirty="0" smtClean="0">
                <a:hlinkClick r:id="rId4"/>
              </a:rPr>
              <a:t>www.julkari.fi/bitstream/handle/10024/134849/URN_ISBN_978-952-302-895-1.pdf?sequence=1</a:t>
            </a:r>
            <a:endParaRPr lang="fi-FI" dirty="0" smtClean="0"/>
          </a:p>
          <a:p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 rotWithShape="1">
          <a:blip r:embed="rId5"/>
          <a:srcRect l="2703" t="-106" r="2822"/>
          <a:stretch/>
        </p:blipFill>
        <p:spPr>
          <a:xfrm>
            <a:off x="6444208" y="385545"/>
            <a:ext cx="2517084" cy="284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fi-FI" dirty="0"/>
              <a:t>Mitä omavalvonnalla tarkoitetaan?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200150"/>
            <a:ext cx="8363272" cy="3459831"/>
          </a:xfrm>
        </p:spPr>
        <p:txBody>
          <a:bodyPr>
            <a:normAutofit fontScale="92500"/>
          </a:bodyPr>
          <a:lstStyle/>
          <a:p>
            <a:r>
              <a:rPr lang="fi-FI" dirty="0"/>
              <a:t>Sisäinen </a:t>
            </a:r>
            <a:r>
              <a:rPr lang="fi-FI" dirty="0" smtClean="0"/>
              <a:t>valvonta=omavalvonta</a:t>
            </a:r>
          </a:p>
          <a:p>
            <a:pPr marL="0" indent="0">
              <a:buNone/>
            </a:pPr>
            <a:endParaRPr lang="fi-FI" sz="1300" dirty="0" smtClean="0"/>
          </a:p>
          <a:p>
            <a:r>
              <a:rPr lang="fi-FI" dirty="0" smtClean="0"/>
              <a:t>Palveluntuottajat ovat itse vastuussa toimintansa laadusta, riittävyydestä ja lainmukaisuudesta</a:t>
            </a:r>
          </a:p>
          <a:p>
            <a:pPr lvl="1"/>
            <a:r>
              <a:rPr lang="fi-FI" dirty="0" smtClean="0"/>
              <a:t>Laki yksityisistä sosiaalipalveluista 922/2011</a:t>
            </a:r>
          </a:p>
          <a:p>
            <a:pPr lvl="1"/>
            <a:r>
              <a:rPr lang="fi-FI" dirty="0" smtClean="0"/>
              <a:t>Sosiaalihuoltolaki 1301/2014</a:t>
            </a:r>
          </a:p>
          <a:p>
            <a:pPr lvl="1"/>
            <a:r>
              <a:rPr lang="fi-FI" dirty="0" smtClean="0"/>
              <a:t>Laki ikääntyneen väestön toimintakyvyn tukemisesta sekä iäkkäiden </a:t>
            </a:r>
            <a:r>
              <a:rPr lang="fi-FI" dirty="0" err="1" smtClean="0"/>
              <a:t>sosiaali</a:t>
            </a:r>
            <a:r>
              <a:rPr lang="fi-FI" dirty="0" smtClean="0"/>
              <a:t>- ja terveyspalveluista 980/2012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1259632" y="4659982"/>
            <a:ext cx="5238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latin typeface="Trebuchet MS" pitchFamily="34" charset="0"/>
              </a:rPr>
              <a:t>Jaana-</a:t>
            </a:r>
            <a:r>
              <a:rPr lang="fi-FI" sz="1400" dirty="0" err="1" smtClean="0">
                <a:latin typeface="Trebuchet MS" pitchFamily="34" charset="0"/>
              </a:rPr>
              <a:t>Marija</a:t>
            </a:r>
            <a:r>
              <a:rPr lang="fi-FI" sz="1400" dirty="0" smtClean="0">
                <a:latin typeface="Trebuchet MS" pitchFamily="34" charset="0"/>
              </a:rPr>
              <a:t> Lehtinen 14.3.2023 infektioiden torjuntakoulutus</a:t>
            </a:r>
            <a:endParaRPr lang="fi-FI" sz="14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1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9003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Omavalvontasuunnitelma –</a:t>
            </a:r>
            <a:br>
              <a:rPr lang="fi-FI" dirty="0" smtClean="0"/>
            </a:br>
            <a:r>
              <a:rPr lang="fi-FI" sz="2200" dirty="0" smtClean="0"/>
              <a:t>laadun ja kehittämisen päivittäinen työkalu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Omavalvontasuunnitelma on suunnitelma </a:t>
            </a:r>
            <a:r>
              <a:rPr lang="fi-FI" dirty="0"/>
              <a:t>siitä, miten toimintayksikössä tai toimintakokonaisuudessa käytännön toimenpitein valvotaan, seurataan ja arvioidaan toiminnan laatua ja </a:t>
            </a:r>
            <a:r>
              <a:rPr lang="fi-FI" dirty="0" smtClean="0"/>
              <a:t>turvallisuutta.</a:t>
            </a:r>
          </a:p>
          <a:p>
            <a:r>
              <a:rPr lang="fi-FI" dirty="0"/>
              <a:t>Jokaisen toimintayksikön tulee laatia kirjallinen </a:t>
            </a:r>
            <a:r>
              <a:rPr lang="fi-FI" dirty="0" smtClean="0"/>
              <a:t>omavalvontasuunnitelma</a:t>
            </a:r>
          </a:p>
          <a:p>
            <a:pPr lvl="1"/>
            <a:r>
              <a:rPr lang="fi-FI" dirty="0" smtClean="0"/>
              <a:t>Yhteistyössä henkilökunnan kanssa</a:t>
            </a:r>
          </a:p>
          <a:p>
            <a:pPr lvl="1"/>
            <a:r>
              <a:rPr lang="fi-FI" dirty="0" smtClean="0"/>
              <a:t>Asiakkaiden henkilökunnan nähtävillä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2915816" y="4443958"/>
            <a:ext cx="332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hlinkClick r:id="rId2"/>
              </a:rPr>
              <a:t>Omavalvonta </a:t>
            </a:r>
            <a:r>
              <a:rPr lang="fi-FI" dirty="0" smtClean="0">
                <a:hlinkClick r:id="rId2"/>
              </a:rPr>
              <a:t>– Valvira</a:t>
            </a:r>
            <a:r>
              <a:rPr lang="fi-FI" dirty="0" smtClean="0"/>
              <a:t> 21.4.2023</a:t>
            </a:r>
            <a:r>
              <a:rPr lang="fi-FI" dirty="0" smtClean="0">
                <a:latin typeface="Trebuchet MS" pitchFamily="34" charset="0"/>
              </a:rPr>
              <a:t> </a:t>
            </a:r>
            <a:endParaRPr lang="fi-FI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53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Omavalvontasuunnitelma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9622"/>
            <a:ext cx="8229600" cy="3394472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Sitouttaa </a:t>
            </a:r>
            <a:r>
              <a:rPr lang="fi-FI" dirty="0"/>
              <a:t>toimintayksikön </a:t>
            </a:r>
            <a:r>
              <a:rPr lang="fi-FI" dirty="0" smtClean="0"/>
              <a:t>johtoa</a:t>
            </a:r>
          </a:p>
          <a:p>
            <a:pPr marL="0" indent="0">
              <a:buNone/>
            </a:pPr>
            <a:endParaRPr lang="fi-FI" sz="1200" dirty="0" smtClean="0"/>
          </a:p>
          <a:p>
            <a:r>
              <a:rPr lang="fi-FI" dirty="0" smtClean="0"/>
              <a:t>Antaa työkaluja esihenkilöille tukea ja mahdollistaa tavoitteiden toteutuminen</a:t>
            </a:r>
          </a:p>
          <a:p>
            <a:pPr lvl="1"/>
            <a:r>
              <a:rPr lang="fi-FI" dirty="0" err="1" smtClean="0"/>
              <a:t>Resurssointi</a:t>
            </a:r>
            <a:endParaRPr lang="fi-FI" dirty="0" smtClean="0"/>
          </a:p>
          <a:p>
            <a:pPr lvl="1"/>
            <a:r>
              <a:rPr lang="fi-FI" dirty="0" smtClean="0"/>
              <a:t>Henkilökunnan infektioiden torjuntaan sitoutumisen vahvistaminen</a:t>
            </a:r>
          </a:p>
          <a:p>
            <a:pPr lvl="1"/>
            <a:r>
              <a:rPr lang="fi-FI" dirty="0" smtClean="0"/>
              <a:t>Infektioyhdyshenkilön nimeäminen ja rooli</a:t>
            </a:r>
          </a:p>
          <a:p>
            <a:pPr marL="457200" lvl="1" indent="0">
              <a:buNone/>
            </a:pPr>
            <a:endParaRPr lang="fi-FI" sz="1600" dirty="0" smtClean="0"/>
          </a:p>
          <a:p>
            <a:r>
              <a:rPr lang="fi-FI" dirty="0" smtClean="0"/>
              <a:t>Vaatii </a:t>
            </a:r>
            <a:r>
              <a:rPr lang="fi-FI" dirty="0"/>
              <a:t>säännöllistä toiminnan arviointia esim. palautekyselyt</a:t>
            </a:r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1259632" y="4731990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Jaana-</a:t>
            </a:r>
            <a:r>
              <a:rPr lang="fi-FI" dirty="0" err="1"/>
              <a:t>Marija</a:t>
            </a:r>
            <a:r>
              <a:rPr lang="fi-FI" dirty="0"/>
              <a:t> Lehtinen 14.3.2023 </a:t>
            </a:r>
            <a:r>
              <a:rPr lang="fi-FI" dirty="0" smtClean="0"/>
              <a:t>infektioiden torjuntakoulutus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346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Omavalvontasuunnitelman sisältö Valviran lomakepohjassa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125127"/>
            <a:ext cx="3929906" cy="361681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731990"/>
            <a:ext cx="3377477" cy="499915"/>
          </a:xfrm>
          <a:prstGeom prst="rect">
            <a:avLst/>
          </a:prstGeom>
        </p:spPr>
      </p:pic>
      <p:sp>
        <p:nvSpPr>
          <p:cNvPr id="3" name="Alanuoli 2"/>
          <p:cNvSpPr/>
          <p:nvPr/>
        </p:nvSpPr>
        <p:spPr>
          <a:xfrm rot="16200000">
            <a:off x="4620540" y="3428779"/>
            <a:ext cx="144016" cy="734212"/>
          </a:xfrm>
          <a:prstGeom prst="downArrow">
            <a:avLst/>
          </a:prstGeom>
          <a:solidFill>
            <a:schemeClr val="tx2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5364088" y="2608332"/>
            <a:ext cx="33947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/>
              <a:t>Hyvinvointia, kuntoutumista ja kasvua tukeva toiminta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/>
              <a:t>Ravitsemus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/>
              <a:t>Hygieniakäytännöt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b="1" dirty="0">
                <a:solidFill>
                  <a:schemeClr val="accent5">
                    <a:lumMod val="75000"/>
                  </a:schemeClr>
                </a:solidFill>
              </a:rPr>
              <a:t>Infektioiden torjunta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/>
              <a:t>Terveyden- ja sairaanhoito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/>
              <a:t>Rajattu lääkevarasto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/>
              <a:t>Monialainen yhteistyö</a:t>
            </a:r>
          </a:p>
        </p:txBody>
      </p:sp>
      <p:sp>
        <p:nvSpPr>
          <p:cNvPr id="8" name="Suorakulmio 7"/>
          <p:cNvSpPr/>
          <p:nvPr/>
        </p:nvSpPr>
        <p:spPr>
          <a:xfrm>
            <a:off x="611560" y="3670161"/>
            <a:ext cx="3600400" cy="1977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b="1" dirty="0" smtClean="0">
              <a:solidFill>
                <a:schemeClr val="tx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40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>
                <a:solidFill>
                  <a:schemeClr val="accent1"/>
                </a:solidFill>
              </a:rPr>
              <a:t>Infektioiden torjunta -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sz="2700" dirty="0" smtClean="0"/>
              <a:t>Tartuntatautilaki </a:t>
            </a:r>
            <a:r>
              <a:rPr lang="fi-FI" sz="2700" dirty="0"/>
              <a:t>17 §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/>
              <a:t>Suomen uudistettu tartuntatautilaki astui voimaan 1.3.2017. Hoitoon liittyvien infektioiden torjumiseksi uuteen lakiin (§ 17) on kirjattu selviä velvoitteita kaikille terveyden- ja sosiaalihuollon toimintayksiköille:</a:t>
            </a:r>
            <a:r>
              <a:rPr lang="fi-FI" strike="sngStrike" dirty="0"/>
              <a:t> </a:t>
            </a:r>
            <a:endParaRPr lang="fi-FI" strike="sngStrike" dirty="0" smtClean="0"/>
          </a:p>
          <a:p>
            <a:pPr marL="0" indent="0">
              <a:buNone/>
            </a:pPr>
            <a:endParaRPr lang="fi-FI" dirty="0"/>
          </a:p>
          <a:p>
            <a:r>
              <a:rPr lang="fi-FI" sz="2900" i="1" dirty="0" smtClean="0"/>
              <a:t>Tartuntatautilain </a:t>
            </a:r>
            <a:r>
              <a:rPr lang="fi-FI" sz="2900" i="1" dirty="0"/>
              <a:t>17 §:n mukaan sosiaalihuollon toimintayksikön on </a:t>
            </a:r>
            <a:r>
              <a:rPr lang="fi-FI" sz="2900" b="1" i="1" dirty="0"/>
              <a:t>torjuttava suunnitelmallisesti hoitoon liittyviä infektioita.</a:t>
            </a:r>
            <a:r>
              <a:rPr lang="fi-FI" sz="2900" i="1" dirty="0"/>
              <a:t> Toimintayksikön johtajan on </a:t>
            </a:r>
            <a:r>
              <a:rPr lang="fi-FI" sz="2900" b="1" i="1" dirty="0"/>
              <a:t>seurattava tartuntatautien</a:t>
            </a:r>
            <a:r>
              <a:rPr lang="fi-FI" sz="2900" i="1" dirty="0"/>
              <a:t> ja </a:t>
            </a:r>
            <a:r>
              <a:rPr lang="fi-FI" sz="2900" b="1" i="1" dirty="0"/>
              <a:t>lääkkeille vastustuskykyisten mikrobien esiintymistä ja huolehdittava tartunnan torjunnasta</a:t>
            </a:r>
            <a:r>
              <a:rPr lang="fi-FI" sz="2900" i="1" dirty="0"/>
              <a:t>. Johtajan on </a:t>
            </a:r>
            <a:r>
              <a:rPr lang="fi-FI" sz="2900" b="1" i="1" dirty="0"/>
              <a:t>huolehdittava asiakkaiden ja henkilökunnan tarkoituksenmukaisesta suojauksesta ja sijoittamisesta sekä mikrobilääkkeiden asianmukaisesta käytöstä. </a:t>
            </a:r>
            <a:endParaRPr lang="fi-FI" sz="2900" b="1" i="1" dirty="0" smtClean="0"/>
          </a:p>
          <a:p>
            <a:endParaRPr lang="fi-FI" sz="2900" i="1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766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Toimintayksikön johtajan on käytettävä apunaan tartuntatautien torjuntaan perehtyneitä terveydenhuollon ammattihenkilöitä ja sovitettava toimintansa yhteen hyvinvointialueen </a:t>
            </a:r>
            <a:r>
              <a:rPr lang="fi-FI" dirty="0" smtClean="0"/>
              <a:t>toteuttamien </a:t>
            </a:r>
            <a:r>
              <a:rPr lang="fi-FI" dirty="0"/>
              <a:t>toimien sekä valtakunnallisten hoitoon liittyvien infektioiden torjuntaohjelmien kanssa</a:t>
            </a:r>
            <a:r>
              <a:rPr lang="fi-FI" dirty="0" smtClean="0"/>
              <a:t>.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1244652" y="4658650"/>
            <a:ext cx="6840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>
                <a:hlinkClick r:id="rId2"/>
              </a:rPr>
              <a:t>Laki tartuntatautilain muuttamisesta 1149/2022 - Säädökset alkuperäisinä - FINLEX ®</a:t>
            </a:r>
            <a:endParaRPr lang="fi-FI" sz="1200" dirty="0">
              <a:latin typeface="Trebuchet MS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6804248" y="465865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>
                <a:latin typeface="Trebuchet MS" pitchFamily="34" charset="0"/>
              </a:rPr>
              <a:t>21.4.2023</a:t>
            </a:r>
            <a:endParaRPr lang="fi-FI" sz="1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5138" y="26749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E</a:t>
            </a:r>
            <a:r>
              <a:rPr lang="fi-FI" sz="3600" dirty="0" smtClean="0"/>
              <a:t>simerkki omavalvontasuunnitelman infektioiden torjunnan rungosta</a:t>
            </a:r>
            <a:endParaRPr lang="fi-FI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59" y="1707654"/>
            <a:ext cx="1496037" cy="2067694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848961" y="3939902"/>
            <a:ext cx="1021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err="1" smtClean="0">
                <a:latin typeface="Trebuchet MS" pitchFamily="34" charset="0"/>
              </a:rPr>
              <a:t>Kuva:Pixabay</a:t>
            </a:r>
            <a:endParaRPr lang="fi-FI" sz="1100" dirty="0">
              <a:latin typeface="Trebuchet MS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2699792" y="1275606"/>
            <a:ext cx="51845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Hygienia-/infektioyhdyshenkilö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Työntekijöiden osaaminen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Käsihygienia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Työntekijöiden henkilökohtainen hygienia ja työasu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Pisto- ja viiltotapaturmat ja niiden ehkäisy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Asukkaiden/asiakkaiden/potilaiden henkilökohtainen hygienia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Varotoimet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Aseptiset työtavat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Lääkkeiden käsittely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Moniresistenttien mikrobien torjunta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Epidemiat ja niiden torjunta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Välineiden huolto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Ruokahuolto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Siivous, jäte- ja pyykkihuolto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Trebuchet MS" pitchFamily="34" charset="0"/>
              </a:rPr>
              <a:t>Mikrobilääkkeiden käyttö</a:t>
            </a:r>
            <a:endParaRPr lang="fi-FI" dirty="0">
              <a:latin typeface="Trebuchet MS" pitchFamily="34" charset="0"/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2267744" y="4804946"/>
            <a:ext cx="4875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smtClean="0">
                <a:latin typeface="Trebuchet MS" pitchFamily="34" charset="0"/>
              </a:rPr>
              <a:t>Josefiina Rajala. Omavalvontasuunnitelman </a:t>
            </a:r>
            <a:r>
              <a:rPr lang="fi-FI" sz="800" dirty="0">
                <a:latin typeface="Trebuchet MS" pitchFamily="34" charset="0"/>
              </a:rPr>
              <a:t>hyödyntäminen hoitoon </a:t>
            </a:r>
            <a:r>
              <a:rPr lang="fi-FI" sz="800" dirty="0" smtClean="0">
                <a:latin typeface="Trebuchet MS" pitchFamily="34" charset="0"/>
              </a:rPr>
              <a:t>liittyvien </a:t>
            </a:r>
            <a:r>
              <a:rPr lang="fi-FI" sz="800" dirty="0">
                <a:latin typeface="Trebuchet MS" pitchFamily="34" charset="0"/>
              </a:rPr>
              <a:t>infektioiden torjunnassa terveydenhuollossa </a:t>
            </a:r>
            <a:r>
              <a:rPr lang="fi-FI" sz="800" dirty="0" smtClean="0">
                <a:latin typeface="Trebuchet MS" pitchFamily="34" charset="0"/>
              </a:rPr>
              <a:t>Pirkanmaan hyvinvointialueella. Infektioidentorjunta lehti numero 2/2023</a:t>
            </a:r>
            <a:endParaRPr lang="fi-FI" sz="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Infektioiden torjunnan runkoa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Infektioyhdyshenkilö</a:t>
            </a:r>
          </a:p>
          <a:p>
            <a:pPr lvl="1"/>
            <a:r>
              <a:rPr lang="fi-FI" dirty="0" smtClean="0"/>
              <a:t>Alueellisiin koulutuksiin osallistuminen</a:t>
            </a:r>
          </a:p>
          <a:p>
            <a:pPr lvl="2"/>
            <a:r>
              <a:rPr lang="fi-FI" dirty="0" smtClean="0"/>
              <a:t>Kouluttaa oman yksikkönsä henkilökuntaa</a:t>
            </a:r>
          </a:p>
          <a:p>
            <a:pPr marL="457200" lvl="1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20597"/>
              </p:ext>
            </p:extLst>
          </p:nvPr>
        </p:nvGraphicFramePr>
        <p:xfrm>
          <a:off x="1049476" y="3086402"/>
          <a:ext cx="6955292" cy="709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2524">
                  <a:extLst>
                    <a:ext uri="{9D8B030D-6E8A-4147-A177-3AD203B41FA5}">
                      <a16:colId xmlns:a16="http://schemas.microsoft.com/office/drawing/2014/main" val="2782643227"/>
                    </a:ext>
                  </a:extLst>
                </a:gridCol>
                <a:gridCol w="1161397">
                  <a:extLst>
                    <a:ext uri="{9D8B030D-6E8A-4147-A177-3AD203B41FA5}">
                      <a16:colId xmlns:a16="http://schemas.microsoft.com/office/drawing/2014/main" val="2025187988"/>
                    </a:ext>
                  </a:extLst>
                </a:gridCol>
                <a:gridCol w="1158340">
                  <a:extLst>
                    <a:ext uri="{9D8B030D-6E8A-4147-A177-3AD203B41FA5}">
                      <a16:colId xmlns:a16="http://schemas.microsoft.com/office/drawing/2014/main" val="3893850860"/>
                    </a:ext>
                  </a:extLst>
                </a:gridCol>
                <a:gridCol w="1113031">
                  <a:extLst>
                    <a:ext uri="{9D8B030D-6E8A-4147-A177-3AD203B41FA5}">
                      <a16:colId xmlns:a16="http://schemas.microsoft.com/office/drawing/2014/main" val="3608867757"/>
                    </a:ext>
                  </a:extLst>
                </a:gridCol>
              </a:tblGrid>
              <a:tr h="709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Yksikössä on nimetty infektioyhdyshenkilö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51 (51,5%)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86 (73,5%)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62 (70,5%)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2581405"/>
                  </a:ext>
                </a:extLst>
              </a:tr>
            </a:tbl>
          </a:graphicData>
        </a:graphic>
      </p:graphicFrame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298523"/>
              </p:ext>
            </p:extLst>
          </p:nvPr>
        </p:nvGraphicFramePr>
        <p:xfrm>
          <a:off x="4572000" y="2643759"/>
          <a:ext cx="3456384" cy="442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8133">
                  <a:extLst>
                    <a:ext uri="{9D8B030D-6E8A-4147-A177-3AD203B41FA5}">
                      <a16:colId xmlns:a16="http://schemas.microsoft.com/office/drawing/2014/main" val="2125707808"/>
                    </a:ext>
                  </a:extLst>
                </a:gridCol>
                <a:gridCol w="1138706">
                  <a:extLst>
                    <a:ext uri="{9D8B030D-6E8A-4147-A177-3AD203B41FA5}">
                      <a16:colId xmlns:a16="http://schemas.microsoft.com/office/drawing/2014/main" val="74297440"/>
                    </a:ext>
                  </a:extLst>
                </a:gridCol>
                <a:gridCol w="1139545">
                  <a:extLst>
                    <a:ext uri="{9D8B030D-6E8A-4147-A177-3AD203B41FA5}">
                      <a16:colId xmlns:a16="http://schemas.microsoft.com/office/drawing/2014/main" val="3579560586"/>
                    </a:ext>
                  </a:extLst>
                </a:gridCol>
              </a:tblGrid>
              <a:tr h="442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400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639422"/>
                  </a:ext>
                </a:extLst>
              </a:tr>
            </a:tbl>
          </a:graphicData>
        </a:graphic>
      </p:graphicFrame>
      <p:sp>
        <p:nvSpPr>
          <p:cNvPr id="8" name="Tekstiruutu 7"/>
          <p:cNvSpPr txBox="1"/>
          <p:nvPr/>
        </p:nvSpPr>
        <p:spPr>
          <a:xfrm>
            <a:off x="3668888" y="4880598"/>
            <a:ext cx="41764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 smtClean="0">
                <a:latin typeface="Trebuchet MS" pitchFamily="34" charset="0"/>
              </a:rPr>
              <a:t>Lähde</a:t>
            </a:r>
            <a:r>
              <a:rPr lang="fi-FI" sz="1050" dirty="0">
                <a:latin typeface="Trebuchet MS" pitchFamily="34" charset="0"/>
              </a:rPr>
              <a:t>: Pitkäaikaiskyselyjen tuloksia 2018- /Infektioyksikkö, </a:t>
            </a:r>
            <a:r>
              <a:rPr lang="fi-FI" sz="1050" dirty="0" err="1" smtClean="0">
                <a:latin typeface="Trebuchet MS" pitchFamily="34" charset="0"/>
              </a:rPr>
              <a:t>Oys</a:t>
            </a:r>
            <a:endParaRPr lang="fi-FI" sz="1050" dirty="0">
              <a:latin typeface="Trebuchet MS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837610"/>
              </p:ext>
            </p:extLst>
          </p:nvPr>
        </p:nvGraphicFramePr>
        <p:xfrm>
          <a:off x="1049475" y="3795886"/>
          <a:ext cx="6955293" cy="1004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5076">
                  <a:extLst>
                    <a:ext uri="{9D8B030D-6E8A-4147-A177-3AD203B41FA5}">
                      <a16:colId xmlns:a16="http://schemas.microsoft.com/office/drawing/2014/main" val="2285084681"/>
                    </a:ext>
                  </a:extLst>
                </a:gridCol>
                <a:gridCol w="1168846">
                  <a:extLst>
                    <a:ext uri="{9D8B030D-6E8A-4147-A177-3AD203B41FA5}">
                      <a16:colId xmlns:a16="http://schemas.microsoft.com/office/drawing/2014/main" val="449310037"/>
                    </a:ext>
                  </a:extLst>
                </a:gridCol>
                <a:gridCol w="1158340">
                  <a:extLst>
                    <a:ext uri="{9D8B030D-6E8A-4147-A177-3AD203B41FA5}">
                      <a16:colId xmlns:a16="http://schemas.microsoft.com/office/drawing/2014/main" val="38605708"/>
                    </a:ext>
                  </a:extLst>
                </a:gridCol>
                <a:gridCol w="1113031">
                  <a:extLst>
                    <a:ext uri="{9D8B030D-6E8A-4147-A177-3AD203B41FA5}">
                      <a16:colId xmlns:a16="http://schemas.microsoft.com/office/drawing/2014/main" val="2803549066"/>
                    </a:ext>
                  </a:extLst>
                </a:gridCol>
              </a:tblGrid>
              <a:tr h="100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Infektioyhdyshenkilön osallistuminen koulutuksiin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Ei osaa sanoa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41 (80,4%)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47 (54,7%)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fi-FI" sz="1200" dirty="0">
                          <a:effectLst/>
                        </a:rPr>
                        <a:t> </a:t>
                      </a: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(64,5%)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  <a:effectLst/>
                        </a:rPr>
                        <a:t>9 (14,5%)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364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39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Y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/>
      </a:spPr>
      <a:bodyPr rtlCol="0" anchor="ctr"/>
      <a:lstStyle>
        <a:defPPr algn="ctr">
          <a:defRPr dirty="0" smtClean="0">
            <a:solidFill>
              <a:schemeClr val="tx1"/>
            </a:solidFill>
            <a:latin typeface="Trebuchet MS" pitchFamily="34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Trebuchet MS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IAPPresMetadata>
  <IAPAddInVersion>5.1.2</IAPAddInVersion>
  <DolphinEchoVersion>6.1.3</DolphinEchoVersion>
</IAPPres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oulutusmateriaali (sisältötyyppi)" ma:contentTypeID="0x010100E993358E494F344F8D6048E76D09AF020A007628AA875F93584E8BFB272C4723E035" ma:contentTypeVersion="51" ma:contentTypeDescription="" ma:contentTypeScope="" ma:versionID="fee0b32b84501a1df71a203b3c0e9127">
  <xsd:schema xmlns:xsd="http://www.w3.org/2001/XMLSchema" xmlns:xs="http://www.w3.org/2001/XMLSchema" xmlns:p="http://schemas.microsoft.com/office/2006/metadata/properties" xmlns:ns1="http://schemas.microsoft.com/sharepoint/v3" xmlns:ns2="0af04246-5dcb-4e38-b8a1-4adaeb368127" xmlns:ns3="d3e50268-7799-48af-83c3-9a9b063078bc" targetNamespace="http://schemas.microsoft.com/office/2006/metadata/properties" ma:root="true" ma:fieldsID="fc8b51723abb5303373fe25b6c52d7fc" ns1:_="" ns2:_="" ns3:_="">
    <xsd:import namespace="http://schemas.microsoft.com/sharepoint/v3"/>
    <xsd:import namespace="0af04246-5dcb-4e38-b8a1-4adaeb368127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Erittäin_x0020_tärkeä_x002c__x0020__x0020_kriittinen_x0020_tai_x0020_päivystysdokumentti" minOccurs="0"/>
                <xsd:element ref="ns2:Dokumentin_x0020_sisällöstä_x0020_vastaava_x0028_t_x0029__x0020__x002f__x0020_asiantuntija_x0028_t_x0029_"/>
                <xsd:element ref="ns2:Dokumjentin_x0020_hyväksyjä"/>
                <xsd:element ref="ns2:Turvallisuustietoisku" minOccurs="0"/>
                <xsd:element ref="ns1:Language" minOccurs="0"/>
                <xsd:element ref="ns3:Julkaise_x0020_extranetissa" minOccurs="0"/>
                <xsd:element ref="ns3:Julkaise_x0020_internetissä" minOccurs="0"/>
                <xsd:element ref="ns3:Julkaise_x0020_intranetissa" minOccurs="0"/>
                <xsd:element ref="ns3:cd9fa66b05f24776892a63c6fb772e2f" minOccurs="0"/>
                <xsd:element ref="ns3:n20b6b3d9a8f4638937a9d1d1dec5738" minOccurs="0"/>
                <xsd:element ref="ns3:ab42df24dbb04f55bc336c85f92eff00" minOccurs="0"/>
                <xsd:element ref="ns3:_dlc_DocId" minOccurs="0"/>
                <xsd:element ref="ns3:_dlc_DocIdUrl" minOccurs="0"/>
                <xsd:element ref="ns3:_dlc_DocIdPersistId" minOccurs="0"/>
                <xsd:element ref="ns3:p1983d610e0d4731a3788cc4c5855e1b" minOccurs="0"/>
                <xsd:element ref="ns3:TaxCatchAll" minOccurs="0"/>
                <xsd:element ref="ns3:n8b7dceb557a4bd5a6f48e1feceef73f" minOccurs="0"/>
                <xsd:element ref="ns2:Koulutuksen_x0020_ajankohta" minOccurs="0"/>
                <xsd:element ref="ns3:TaxCatchAllLabel" minOccurs="0"/>
                <xsd:element ref="ns3:dcbcdd319c9d484f9dc5161892e5c0c3" minOccurs="0"/>
                <xsd:element ref="ns3:bad6acabb1c24909a1a688c49f883f4d" minOccurs="0"/>
                <xsd:element ref="ns3:Julkaistu_x0020_internetiin" minOccurs="0"/>
                <xsd:element ref="ns3:Julkaistu_x0020_intranetiin" minOccurs="0"/>
                <xsd:element ref="ns3:Julkisuus"/>
                <xsd:element ref="ns3:Viittaus_x0020_aiempaan_x0020_dokumentaatioon" minOccurs="0"/>
                <xsd:element ref="ns3:DokumenttienJarjestysnro" minOccurs="0"/>
                <xsd:element ref="ns3:p29133bec810493ea0a0db9a40008070" minOccurs="0"/>
                <xsd:element ref="ns3:dcbfe2a265e14726b4e3bf442009874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Kieli" ma:default="Finnish (Finland)" ma:format="Dropdown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04246-5dcb-4e38-b8a1-4adaeb368127" elementFormDefault="qualified">
    <xsd:import namespace="http://schemas.microsoft.com/office/2006/documentManagement/types"/>
    <xsd:import namespace="http://schemas.microsoft.com/office/infopath/2007/PartnerControls"/>
    <xsd:element name="Erittäin_x0020_tärkeä_x002c__x0020__x0020_kriittinen_x0020_tai_x0020_päivystysdokumentti" ma:index="6" nillable="true" ma:displayName="Erittäin tärkeä,  kriittinen tai päivystyksellinen dokumentti" ma:default="0" ma:description="Valitse 'Kyllä' jos tämä dokumentti on potilaan hoidossa tai muussa toiminnassa erityisen tärkeä dokumentti." ma:internalName="Eritt_x00e4_in_x0020_t_x00e4_rke_x00e4__x002C__x0020__x0020_kriittinen_x0020_tai_x0020_p_x00e4_ivystysdokumentti">
      <xsd:simpleType>
        <xsd:restriction base="dms:Boolean"/>
      </xsd:simpleType>
    </xsd:element>
    <xsd:element name="Dokumentin_x0020_sisällöstä_x0020_vastaava_x0028_t_x0029__x0020__x002f__x0020_asiantuntija_x0028_t_x0029_" ma:index="9" ma:displayName="Dokumentin sisällöstä vastaava(t) / asiantuntija(t) + intraan tallentaja" ma:description="" ma:list="UserInfo" ma:SharePointGroup="0" ma:internalName="Dokumentin_x0020_sis_x00e4_ll_x00f6_st_x00e4__x0020_vastaava_x0028_t_x0029__x0020__x002F__x0020_asiantuntija_x0028_t_x0029_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jentin_x0020_hyväksyjä" ma:index="10" ma:displayName="Dokumentin hyväksyjä(t)" ma:description="" ma:list="UserInfo" ma:SharePointGroup="0" ma:internalName="Dokumjentin_x0020_hyv_x00e4_ksyj_x00e4_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urvallisuustietoisku" ma:index="11" nillable="true" ma:displayName="Turvallisuustietoisku" ma:default="0" ma:description="Valitse tämä, jos haluat dokumentin myös turvallisuustietoiskuksi" ma:internalName="Turvallisuustietoisku">
      <xsd:simpleType>
        <xsd:restriction base="dms:Boolean"/>
      </xsd:simpleType>
    </xsd:element>
    <xsd:element name="Koulutuksen_x0020_ajankohta" ma:index="30" nillable="true" ma:displayName="Koulutuksen ajankohta" ma:description="" ma:format="DateTime" ma:internalName="Koulutuksen_x0020_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Julkaise_x0020_extranetissa" ma:index="13" nillable="true" ma:displayName="Julkaise extranetissa" ma:default="0" ma:internalName="Julkaise_x0020_extranetissa" ma:readOnly="false">
      <xsd:simpleType>
        <xsd:restriction base="dms:Boolean"/>
      </xsd:simpleType>
    </xsd:element>
    <xsd:element name="Julkaise_x0020_internetissä" ma:index="14" nillable="true" ma:displayName="Julkaise internetissä" ma:default="0" ma:internalName="Julkaise_x0020_internetiss_x00e4_">
      <xsd:simpleType>
        <xsd:restriction base="dms:Boolean"/>
      </xsd:simpleType>
    </xsd:element>
    <xsd:element name="Julkaise_x0020_intranetissa" ma:index="15" nillable="true" ma:displayName="Julkaise intranetissa" ma:default="1" ma:internalName="Julkaise_x0020_intranetissa">
      <xsd:simpleType>
        <xsd:restriction base="dms:Boolean"/>
      </xsd:simpleType>
    </xsd:element>
    <xsd:element name="cd9fa66b05f24776892a63c6fb772e2f" ma:index="17" ma:taxonomy="true" ma:internalName="cd9fa66b05f24776892a63c6fb772e2f" ma:taxonomyFieldName="Kohde_x002d__x0020__x002F__x0020_ty_x00f6_ntekij_x00e4_ryhm_x00e4_" ma:displayName="Kohde- / työntekijäryhmä" ma:readOnly="false" ma:fieldId="{cd9fa66b-05f2-4776-892a-63c6fb772e2f}" ma:sspId="fe7d6957-b623-48c5-941b-77be73948d87" ma:termSetId="92437ae2-e411-4fd9-8f78-058c0c7750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20b6b3d9a8f4638937a9d1d1dec5738" ma:index="20" ma:taxonomy="true" ma:internalName="n20b6b3d9a8f4638937a9d1d1dec5738" ma:taxonomyFieldName="Toiminnanohjausk_x00e4_sikirja" ma:displayName="Toimintakäsikirja" ma:default="" ma:fieldId="{720b6b3d-9a8f-4638-937a-9d1d1dec5738}" ma:sspId="fe7d6957-b623-48c5-941b-77be73948d87" ma:termSetId="b2a76c15-59d3-4770-9e61-030b81c17d0b" ma:anchorId="7a0b9d1c-55f5-4e60-a6b2-f4f552b9e672" ma:open="false" ma:isKeyword="false">
      <xsd:complexType>
        <xsd:sequence>
          <xsd:element ref="pc:Terms" minOccurs="0" maxOccurs="1"/>
        </xsd:sequence>
      </xsd:complexType>
    </xsd:element>
    <xsd:element name="ab42df24dbb04f55bc336c85f92eff00" ma:index="22" ma:taxonomy="true" ma:internalName="ab42df24dbb04f55bc336c85f92eff00" ma:taxonomyFieldName="Erikoisala" ma:displayName="Erikoisala" ma:readOnly="false" ma:fieldId="{ab42df24-dbb0-4f55-bc33-6c85f92eff00}" ma:sspId="fe7d6957-b623-48c5-941b-77be73948d87" ma:termSetId="bc9b3e2b-2b09-4002-8bda-2c461ace46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3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24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983d610e0d4731a3788cc4c5855e1b" ma:index="26" ma:taxonomy="true" ma:internalName="p1983d610e0d4731a3788cc4c5855e1b" ma:taxonomyFieldName="Organisaatiotieto" ma:displayName="Organisaatiotieto" ma:readOnly="false" ma:fieldId="{91983d61-0e0d-4731-a378-8cc4c5855e1b}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description="" ma:hidden="true" ma:list="{b4597801-4ab2-4691-bc3c-e7fda2469729}" ma:internalName="TaxCatchAll" ma:showField="CatchAllData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b7dceb557a4bd5a6f48e1feceef73f" ma:index="28" ma:taxonomy="true" ma:internalName="n8b7dceb557a4bd5a6f48e1feceef73f" ma:taxonomyFieldName="Koulutusmateriaali_x0020__x0028_sis_x00e4_lt_x00f6_tyypin_x0020_metatieto_x0029_" ma:displayName="Koulutusmateriaali" ma:readOnly="false" ma:fieldId="{78b7dceb-557a-4bd5-a6f4-8e1feceef73f}" ma:sspId="fe7d6957-b623-48c5-941b-77be73948d87" ma:termSetId="a5dadb34-a611-4200-aa10-4f3086e82c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b4597801-4ab2-4691-bc3c-e7fda2469729}" ma:internalName="TaxCatchAllLabel" ma:readOnly="true" ma:showField="CatchAllDataLabel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bcdd319c9d484f9dc5161892e5c0c3" ma:index="33" nillable="true" ma:taxonomy="true" ma:internalName="dcbcdd319c9d484f9dc5161892e5c0c3" ma:taxonomyFieldName="Organisaatiotiedon_x0020_tarkennus_x0020_toiminnan_x0020_mukaan" ma:displayName="Toiminnan tarkennus" ma:fieldId="{dcbcdd31-9c9d-484f-9dc5-161892e5c0c3}" ma:sspId="fe7d6957-b623-48c5-941b-77be73948d87" ma:termSetId="9fd1f0cc-f021-46ef-91c7-e56805365b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d6acabb1c24909a1a688c49f883f4d" ma:index="34" ma:taxonomy="true" ma:internalName="bad6acabb1c24909a1a688c49f883f4d" ma:taxonomyFieldName="Kohdeorganisaatio" ma:displayName="Kohdeorganisaatio" ma:readOnly="false" ma:default="" ma:fieldId="{bad6acab-b1c2-4909-a1a6-88c49f883f4d}" ma:taxonomyMulti="true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tu_x0020_internetiin" ma:index="36" nillable="true" ma:displayName="Julkaistu internetiin" ma:default="0" ma:internalName="Julkaistu_x0020_internetiin">
      <xsd:simpleType>
        <xsd:restriction base="dms:Boolean"/>
      </xsd:simpleType>
    </xsd:element>
    <xsd:element name="Julkaistu_x0020_intranetiin" ma:index="37" nillable="true" ma:displayName="Julkaistu intranetiin" ma:default="0" ma:internalName="Julkaistu_x0020_intranetiin">
      <xsd:simpleType>
        <xsd:restriction base="dms:Boolean"/>
      </xsd:simpleType>
    </xsd:element>
    <xsd:element name="Julkisuus" ma:index="38" ma:displayName="Julkisuus" ma:default="Ei julkinen" ma:description="" ma:format="Dropdown" ma:internalName="Julkisuus" ma:readOnly="false">
      <xsd:simpleType>
        <xsd:restriction base="dms:Choice">
          <xsd:enumeration value="Julkinen"/>
          <xsd:enumeration value="Ei julkinen"/>
          <xsd:enumeration value="Salassa pidettävä"/>
        </xsd:restriction>
      </xsd:simpleType>
    </xsd:element>
    <xsd:element name="Viittaus_x0020_aiempaan_x0020_dokumentaatioon" ma:index="39" nillable="true" ma:displayName="Viittaus aiempaan dokumentaatioon" ma:description="Toisessa sisältötyypissä olevat aiemmat versiot tai nimi/tyyppi muuttunut. Voi käyttää myös jos alkuperäinen dokumentti ulkoisesta lähteestä." ma:format="Hyperlink" ma:internalName="Viittaus_x0020_aiempaan_x0020_dokumentaatioon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kumenttienJarjestysnro" ma:index="40" nillable="true" ma:displayName="DokumenttienJarjestysnro" ma:decimals="0" ma:description="Tällä metatiedolla voidaan lajitella dokumentit haluttuun järjestykseen" ma:internalName="DokumenttienJarjestysnro" ma:percentage="FALSE">
      <xsd:simpleType>
        <xsd:restriction base="dms:Number"/>
      </xsd:simpleType>
    </xsd:element>
    <xsd:element name="p29133bec810493ea0a0db9a40008070" ma:index="41" nillable="true" ma:taxonomy="true" ma:internalName="p29133bec810493ea0a0db9a40008070" ma:taxonomyFieldName="MEO" ma:displayName="MEO" ma:default="" ma:fieldId="{929133be-c810-493e-a0a0-db9a40008070}" ma:sspId="fe7d6957-b623-48c5-941b-77be73948d87" ma:termSetId="b2a76c15-59d3-4770-9e61-030b81c17d0b" ma:anchorId="968258ff-d532-407d-bbdf-30365d4d88fd" ma:open="false" ma:isKeyword="false">
      <xsd:complexType>
        <xsd:sequence>
          <xsd:element ref="pc:Terms" minOccurs="0" maxOccurs="1"/>
        </xsd:sequence>
      </xsd:complexType>
    </xsd:element>
    <xsd:element name="dcbfe2a265e14726b4e3bf442009874f" ma:index="43" nillable="true" ma:taxonomy="true" ma:internalName="dcbfe2a265e14726b4e3bf442009874f" ma:taxonomyFieldName="Kriisiviestint_x00e4_" ma:displayName="Kriisiviestintä" ma:default="" ma:fieldId="{dcbfe2a2-65e1-4726-b4e3-bf442009874f}" ma:sspId="fe7d6957-b623-48c5-941b-77be73948d87" ma:termSetId="5564fb1b-af91-4a4e-871a-61ffaa225bc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2" ma:displayName="Sisältölaji"/>
        <xsd:element ref="dc:title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fe7d6957-b623-48c5-941b-77be73948d87" ContentTypeId="0x010100E993358E494F344F8D6048E76D09AF020A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Finnish (Finland)</Language>
    <dcbcdd319c9d484f9dc5161892e5c0c3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Infektioiden torjunta</TermName>
          <TermId xmlns="http://schemas.microsoft.com/office/infopath/2007/PartnerControls">d1bdb641-a1c1-4abf-b66a-298a776eaddb</TermId>
        </TermInfo>
      </Terms>
    </dcbcdd319c9d484f9dc5161892e5c0c3>
    <Dokumentin_x0020_sisällöstä_x0020_vastaava_x0028_t_x0029__x0020__x002f__x0020_asiantuntija_x0028_t_x0029_ xmlns="0af04246-5dcb-4e38-b8a1-4adaeb368127">
      <UserInfo>
        <DisplayName>i:0#.w|oysnet\jarvinra</DisplayName>
        <AccountId>234</AccountId>
        <AccountType/>
      </UserInfo>
      <UserInfo>
        <DisplayName>i:0#.w|oysnet\ukkolasi</DisplayName>
        <AccountId>246</AccountId>
        <AccountType/>
      </UserInfo>
      <UserInfo>
        <DisplayName>i:0#.w|oysnet\kangasvh</DisplayName>
        <AccountId>911</AccountId>
        <AccountType/>
      </UserInfo>
    </Dokumentin_x0020_sisällöstä_x0020_vastaava_x0028_t_x0029__x0020__x002f__x0020_asiantuntija_x0028_t_x0029_>
    <n8b7dceb557a4bd5a6f48e1feceef73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Koulutuksen aineisto</TermName>
          <TermId xmlns="http://schemas.microsoft.com/office/infopath/2007/PartnerControls">2a72a094-566d-460a-879e-2a18b80594d3</TermId>
        </TermInfo>
      </Terms>
    </n8b7dceb557a4bd5a6f48e1feceef73f>
    <Koulutuksen_x0020_ajankohta xmlns="0af04246-5dcb-4e38-b8a1-4adaeb368127">2023-04-25T21:00:00+00:00</Koulutuksen_x0020_ajankohta>
    <p29133bec810493ea0a0db9a40008070 xmlns="d3e50268-7799-48af-83c3-9a9b063078bc">
      <Terms xmlns="http://schemas.microsoft.com/office/infopath/2007/PartnerControls"/>
    </p29133bec810493ea0a0db9a40008070>
    <Julkaise_x0020_intranetissa xmlns="d3e50268-7799-48af-83c3-9a9b063078bc">true</Julkaise_x0020_intranetissa>
    <cd9fa66b05f24776892a63c6fb772e2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Potilaan hoitoon osallistuva henkilöstö</TermName>
          <TermId xmlns="http://schemas.microsoft.com/office/infopath/2007/PartnerControls">21074a2b-1b44-417e-9c72-4d731d4c7a78</TermId>
        </TermInfo>
      </Terms>
    </cd9fa66b05f24776892a63c6fb772e2f>
    <bad6acabb1c24909a1a688c49f883f4d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Pohde</TermName>
          <TermId xmlns="http://schemas.microsoft.com/office/infopath/2007/PartnerControls">3bd1eb7d-6289-427a-a46c-d4e835e69ad1</TermId>
        </TermInfo>
      </Terms>
    </bad6acabb1c24909a1a688c49f883f4d>
    <n20b6b3d9a8f4638937a9d1d1dec5738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ole toimintakäsikirjaa</TermName>
          <TermId xmlns="http://schemas.microsoft.com/office/infopath/2007/PartnerControls">ed0127a7-f4bb-4299-8de4-a0fcecf35ff1</TermId>
        </TermInfo>
      </Terms>
    </n20b6b3d9a8f4638937a9d1d1dec5738>
    <ab42df24dbb04f55bc336c85f92eff00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erikoisalaa (PPSHP)</TermName>
          <TermId xmlns="http://schemas.microsoft.com/office/infopath/2007/PartnerControls">63c697a3-d3f0-4701-a1c0-7b3ab3656aba</TermId>
        </TermInfo>
      </Terms>
    </ab42df24dbb04f55bc336c85f92eff00>
    <Julkaise_x0020_extranetissa xmlns="d3e50268-7799-48af-83c3-9a9b063078bc">false</Julkaise_x0020_extranetissa>
    <Dokumjentin_x0020_hyväksyjä xmlns="0af04246-5dcb-4e38-b8a1-4adaeb368127">
      <UserInfo>
        <DisplayName>i:0#.w|oysnet\puhtote</DisplayName>
        <AccountId>249</AccountId>
        <AccountType/>
      </UserInfo>
    </Dokumjentin_x0020_hyväksyjä>
    <p1983d610e0d4731a3788cc4c5855e1b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Infektioyksikkö</TermName>
          <TermId xmlns="http://schemas.microsoft.com/office/infopath/2007/PartnerControls">d873b9ee-c5a1-43a5-91cd-d45393df5f8c</TermId>
        </TermInfo>
      </Terms>
    </p1983d610e0d4731a3788cc4c5855e1b>
    <Erittäin_x0020_tärkeä_x002c__x0020__x0020_kriittinen_x0020_tai_x0020_päivystysdokumentti xmlns="0af04246-5dcb-4e38-b8a1-4adaeb368127">false</Erittäin_x0020_tärkeä_x002c__x0020__x0020_kriittinen_x0020_tai_x0020_päivystysdokumentti>
    <Turvallisuustietoisku xmlns="0af04246-5dcb-4e38-b8a1-4adaeb368127">false</Turvallisuustietoisku>
    <Viittaus_x0020_aiempaan_x0020_dokumentaatioon xmlns="d3e50268-7799-48af-83c3-9a9b063078bc">
      <Url xsi:nil="true"/>
      <Description xsi:nil="true"/>
    </Viittaus_x0020_aiempaan_x0020_dokumentaatioon>
    <Julkisuus xmlns="d3e50268-7799-48af-83c3-9a9b063078bc">Julkinen</Julkisuus>
    <DokumenttienJarjestysnro xmlns="d3e50268-7799-48af-83c3-9a9b063078bc" xsi:nil="true"/>
    <Julkaise_x0020_internetissä xmlns="d3e50268-7799-48af-83c3-9a9b063078bc">true</Julkaise_x0020_internetissä>
    <dcbfe2a265e14726b4e3bf442009874f xmlns="d3e50268-7799-48af-83c3-9a9b063078bc">
      <Terms xmlns="http://schemas.microsoft.com/office/infopath/2007/PartnerControls"/>
    </dcbfe2a265e14726b4e3bf442009874f>
    <TaxCatchAll xmlns="d3e50268-7799-48af-83c3-9a9b063078bc">
      <Value>168</Value>
      <Value>166</Value>
      <Value>165</Value>
      <Value>10</Value>
      <Value>42</Value>
      <Value>2741</Value>
      <Value>3</Value>
      <Value>2688</Value>
    </TaxCatchAll>
    <_dlc_DocId xmlns="d3e50268-7799-48af-83c3-9a9b063078bc">MUAVRSSTWASF-92438712-425</_dlc_DocId>
    <_dlc_DocIdUrl xmlns="d3e50268-7799-48af-83c3-9a9b063078bc">
      <Url>https://internet.oysnet.ppshp.fi/dokumentit/_layouts/15/DocIdRedir.aspx?ID=MUAVRSSTWASF-92438712-425</Url>
      <Description>MUAVRSSTWASF-92438712-425</Description>
    </_dlc_DocIdUrl>
    <Julkaistu_x0020_intranetiin xmlns="d3e50268-7799-48af-83c3-9a9b063078bc">false</Julkaistu_x0020_intranetiin>
    <Julkaistu_x0020_internetiin xmlns="d3e50268-7799-48af-83c3-9a9b063078bc">false</Julkaistu_x0020_internetiin>
  </documentManagement>
</p:properties>
</file>

<file path=customXml/itemProps1.xml><?xml version="1.0" encoding="utf-8"?>
<ds:datastoreItem xmlns:ds="http://schemas.openxmlformats.org/officeDocument/2006/customXml" ds:itemID="{35FF81B5-866F-4444-9B03-164B99FDC521}">
  <ds:schemaRefs/>
</ds:datastoreItem>
</file>

<file path=customXml/itemProps2.xml><?xml version="1.0" encoding="utf-8"?>
<ds:datastoreItem xmlns:ds="http://schemas.openxmlformats.org/officeDocument/2006/customXml" ds:itemID="{17E656CD-C01B-427A-B0B7-89902202E0D1}"/>
</file>

<file path=customXml/itemProps3.xml><?xml version="1.0" encoding="utf-8"?>
<ds:datastoreItem xmlns:ds="http://schemas.openxmlformats.org/officeDocument/2006/customXml" ds:itemID="{C8D6ADC8-B4C5-421D-9650-E73B406A13FD}"/>
</file>

<file path=customXml/itemProps4.xml><?xml version="1.0" encoding="utf-8"?>
<ds:datastoreItem xmlns:ds="http://schemas.openxmlformats.org/officeDocument/2006/customXml" ds:itemID="{32C439FF-64B1-44E9-986F-4E8D60BA771B}"/>
</file>

<file path=customXml/itemProps5.xml><?xml version="1.0" encoding="utf-8"?>
<ds:datastoreItem xmlns:ds="http://schemas.openxmlformats.org/officeDocument/2006/customXml" ds:itemID="{C0E4487B-1300-4CDB-B6B6-D677FE58C45C}"/>
</file>

<file path=customXml/itemProps6.xml><?xml version="1.0" encoding="utf-8"?>
<ds:datastoreItem xmlns:ds="http://schemas.openxmlformats.org/officeDocument/2006/customXml" ds:itemID="{42C26D70-0140-461F-A286-E9F88B4D0C0B}"/>
</file>

<file path=docProps/app.xml><?xml version="1.0" encoding="utf-8"?>
<Properties xmlns="http://schemas.openxmlformats.org/officeDocument/2006/extended-properties" xmlns:vt="http://schemas.openxmlformats.org/officeDocument/2006/docPropsVTypes">
  <Template>OYS Laaja</Template>
  <TotalTime>622</TotalTime>
  <Words>715</Words>
  <Application>Microsoft Office PowerPoint</Application>
  <PresentationFormat>Näytössä katseltava esitys (16:9)</PresentationFormat>
  <Paragraphs>168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OYS</vt:lpstr>
      <vt:lpstr>   Infektioiden torjunnan omavalvonta  Pitkäaikaislaitosten infektioyhdyshenkilöiden koulutuspäivä Ke 26.4.2023 klo 8.30 - 15.30 OYS luentosali 10  </vt:lpstr>
      <vt:lpstr>Mitä omavalvonnalla tarkoitetaan?</vt:lpstr>
      <vt:lpstr>Omavalvontasuunnitelma – laadun ja kehittämisen päivittäinen työkalu</vt:lpstr>
      <vt:lpstr>Omavalvontasuunnitelma</vt:lpstr>
      <vt:lpstr>Omavalvontasuunnitelman sisältö Valviran lomakepohjassa</vt:lpstr>
      <vt:lpstr>Infektioiden torjunta -  Tartuntatautilaki 17 §</vt:lpstr>
      <vt:lpstr>Yhteistyö</vt:lpstr>
      <vt:lpstr>Esimerkki omavalvontasuunnitelman infektioiden torjunnan rungosta</vt:lpstr>
      <vt:lpstr>Infektioiden torjunnan runkoa</vt:lpstr>
      <vt:lpstr>Infektioiden torjunnan runkoa</vt:lpstr>
      <vt:lpstr>Infektioiden torjunnan runkoa</vt:lpstr>
      <vt:lpstr>Infektioiden torjunnan runkoa</vt:lpstr>
      <vt:lpstr>Infektioiden torjunnan runkoa</vt:lpstr>
      <vt:lpstr>PowerPoint-esitys</vt:lpstr>
      <vt:lpstr>PowerPoint-esitys</vt:lpstr>
      <vt:lpstr>THL:n julkaisuja 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Infektioiden torjunnan omavalvonta 26.4.2023</dc:title>
  <dc:creator>Järvinen Raija</dc:creator>
  <cp:keywords>Omavalvonta</cp:keywords>
  <cp:lastModifiedBy>Ukkola Sirpa</cp:lastModifiedBy>
  <cp:revision>71</cp:revision>
  <cp:lastPrinted>2023-04-25T13:46:57Z</cp:lastPrinted>
  <dcterms:created xsi:type="dcterms:W3CDTF">2023-04-21T07:54:57Z</dcterms:created>
  <dcterms:modified xsi:type="dcterms:W3CDTF">2023-04-26T05:05:27Z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0x010100E993358E494F344F8D6048E76D09AF020A007628AA875F93584E8BFB272C4723E035</vt:lpwstr>
  </property>
  <property fmtid="{D5CDD505-2E9C-101B-9397-08002B2CF9AE}" pid="3" name="_dlc_DocIdItemGuid">
    <vt:lpwstr>1b135e16-9cde-4fd1-8500-ba8c0b7e3b25</vt:lpwstr>
  </property>
  <property fmtid="{D5CDD505-2E9C-101B-9397-08002B2CF9AE}" pid="4" name="TaxKeyword">
    <vt:lpwstr>2741;#Omavalvonta|a205c7f6-3b67-4d54-9757-eda7dddf926d</vt:lpwstr>
  </property>
  <property fmtid="{D5CDD505-2E9C-101B-9397-08002B2CF9AE}" pid="5" name="Kohde- / työntekijäryhmä">
    <vt:lpwstr>42;#Potilaan hoitoon osallistuva henkilöstö|21074a2b-1b44-417e-9c72-4d731d4c7a78</vt:lpwstr>
  </property>
  <property fmtid="{D5CDD505-2E9C-101B-9397-08002B2CF9AE}" pid="6" name="MEO">
    <vt:lpwstr/>
  </property>
  <property fmtid="{D5CDD505-2E9C-101B-9397-08002B2CF9AE}" pid="7" name="Koulutusmateriaali (sisältötyypin metatieto)">
    <vt:lpwstr>165;#Koulutuksen aineisto|2a72a094-566d-460a-879e-2a18b80594d3</vt:lpwstr>
  </property>
  <property fmtid="{D5CDD505-2E9C-101B-9397-08002B2CF9AE}" pid="8" name="Kohdeorganisaatio">
    <vt:lpwstr>2688;#Pohde|3bd1eb7d-6289-427a-a46c-d4e835e69ad1</vt:lpwstr>
  </property>
  <property fmtid="{D5CDD505-2E9C-101B-9397-08002B2CF9AE}" pid="9" name="Organisaatiotiedon tarkennus toiminnan mukaan">
    <vt:lpwstr>168;#Infektioiden torjunta|d1bdb641-a1c1-4abf-b66a-298a776eaddb</vt:lpwstr>
  </property>
  <property fmtid="{D5CDD505-2E9C-101B-9397-08002B2CF9AE}" pid="10" name="Erikoisala">
    <vt:lpwstr>10;#Ei erikoisalaa (PPSHP)|63c697a3-d3f0-4701-a1c0-7b3ab3656aba</vt:lpwstr>
  </property>
  <property fmtid="{D5CDD505-2E9C-101B-9397-08002B2CF9AE}" pid="11" name="Kriisiviestintä">
    <vt:lpwstr/>
  </property>
  <property fmtid="{D5CDD505-2E9C-101B-9397-08002B2CF9AE}" pid="12" name="Toiminnanohjauskäsikirja">
    <vt:lpwstr>3;#Ei ole toimintakäsikirjaa|ed0127a7-f4bb-4299-8de4-a0fcecf35ff1</vt:lpwstr>
  </property>
  <property fmtid="{D5CDD505-2E9C-101B-9397-08002B2CF9AE}" pid="13" name="Organisaatiotieto">
    <vt:lpwstr>166;#Infektioyksikkö|d873b9ee-c5a1-43a5-91cd-d45393df5f8c</vt:lpwstr>
  </property>
  <property fmtid="{D5CDD505-2E9C-101B-9397-08002B2CF9AE}" pid="14" name="Order">
    <vt:r8>264000</vt:r8>
  </property>
  <property fmtid="{D5CDD505-2E9C-101B-9397-08002B2CF9AE}" pid="16" name="SharedWithUsers">
    <vt:lpwstr/>
  </property>
  <property fmtid="{D5CDD505-2E9C-101B-9397-08002B2CF9AE}" pid="17" name="TaxKeywordTaxHTField">
    <vt:lpwstr>Omavalvonta|a205c7f6-3b67-4d54-9757-eda7dddf926d</vt:lpwstr>
  </property>
</Properties>
</file>